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8" r:id="rId10"/>
    <p:sldId id="269" r:id="rId11"/>
    <p:sldId id="264" r:id="rId12"/>
    <p:sldId id="265" r:id="rId13"/>
    <p:sldId id="266" r:id="rId14"/>
    <p:sldId id="267" r:id="rId1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6322541-D91C-4427-9C62-843EA74EF2D7}">
          <p14:sldIdLst>
            <p14:sldId id="256"/>
            <p14:sldId id="257"/>
            <p14:sldId id="258"/>
            <p14:sldId id="259"/>
            <p14:sldId id="260"/>
            <p14:sldId id="261"/>
            <p14:sldId id="262"/>
            <p14:sldId id="263"/>
            <p14:sldId id="268"/>
            <p14:sldId id="269"/>
            <p14:sldId id="264"/>
            <p14:sldId id="265"/>
            <p14:sldId id="266"/>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7"/>
    <p:restoredTop sz="94682"/>
  </p:normalViewPr>
  <p:slideViewPr>
    <p:cSldViewPr snapToGrid="0">
      <p:cViewPr varScale="1">
        <p:scale>
          <a:sx n="61" d="100"/>
          <a:sy n="61" d="100"/>
        </p:scale>
        <p:origin x="2525" y="53"/>
      </p:cViewPr>
      <p:guideLst/>
    </p:cSldViewPr>
  </p:slideViewPr>
  <p:notesTextViewPr>
    <p:cViewPr>
      <p:scale>
        <a:sx n="1" d="1"/>
        <a:sy n="1" d="1"/>
      </p:scale>
      <p:origin x="0" y="0"/>
    </p:cViewPr>
  </p:notesTextViewPr>
  <p:notesViewPr>
    <p:cSldViewPr snapToGrid="0">
      <p:cViewPr varScale="1">
        <p:scale>
          <a:sx n="90" d="100"/>
          <a:sy n="90" d="100"/>
        </p:scale>
        <p:origin x="29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03DE6F5-BC9A-76E7-A162-8CB08AB93D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D753FC3-9E13-7AEF-956F-A89DCB57E2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BA8D629-6230-446A-AAB8-A8D6811A5E2B}" type="datetimeFigureOut">
              <a:rPr kumimoji="1" lang="ja-JP" altLang="en-US" smtClean="0"/>
              <a:t>2023/1/19</a:t>
            </a:fld>
            <a:endParaRPr kumimoji="1" lang="ja-JP" altLang="en-US"/>
          </a:p>
        </p:txBody>
      </p:sp>
      <p:sp>
        <p:nvSpPr>
          <p:cNvPr id="4" name="フッター プレースホルダー 3">
            <a:extLst>
              <a:ext uri="{FF2B5EF4-FFF2-40B4-BE49-F238E27FC236}">
                <a16:creationId xmlns:a16="http://schemas.microsoft.com/office/drawing/2014/main" id="{12C5A2B7-FF81-25D5-A3C8-69319504C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53983CC-7AB9-1D06-8820-C3B91B8C0F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15A5AC-0A9F-487A-B716-0984DB75ED0D}" type="slidenum">
              <a:rPr kumimoji="1" lang="ja-JP" altLang="en-US" smtClean="0"/>
              <a:t>‹#›</a:t>
            </a:fld>
            <a:endParaRPr kumimoji="1" lang="ja-JP" altLang="en-US"/>
          </a:p>
        </p:txBody>
      </p:sp>
    </p:spTree>
    <p:extLst>
      <p:ext uri="{BB962C8B-B14F-4D97-AF65-F5344CB8AC3E}">
        <p14:creationId xmlns:p14="http://schemas.microsoft.com/office/powerpoint/2010/main" val="41891157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ctr"/>
          <a:lstStyle>
            <a:lvl1pPr algn="ctr">
              <a:defRPr sz="4500">
                <a:latin typeface="BIZ UD明朝 Medium" panose="02020500000000000000" pitchFamily="17" charset="-128"/>
                <a:ea typeface="BIZ UD明朝 Medium" panose="02020500000000000000" pitchFamily="17"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nchor="ctr"/>
          <a:lstStyle>
            <a:lvl1pPr marL="0" indent="0" algn="ctr">
              <a:buNone/>
              <a:defRPr sz="1800">
                <a:latin typeface="BIZ UD明朝 Medium" panose="02020500000000000000" pitchFamily="17" charset="-128"/>
                <a:ea typeface="BIZ UD明朝 Medium" panose="02020500000000000000" pitchFamily="17" charset="-128"/>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Tree>
    <p:extLst>
      <p:ext uri="{BB962C8B-B14F-4D97-AF65-F5344CB8AC3E}">
        <p14:creationId xmlns:p14="http://schemas.microsoft.com/office/powerpoint/2010/main" val="845097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24219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171451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4436"/>
            <a:ext cx="5915025" cy="309624"/>
          </a:xfrm>
          <a:solidFill>
            <a:schemeClr val="bg1">
              <a:lumMod val="75000"/>
            </a:schemeClr>
          </a:solidFill>
        </p:spPr>
        <p:txBody>
          <a:bodyPr>
            <a:noAutofit/>
          </a:bodyPr>
          <a:lstStyle>
            <a:lvl1pPr algn="ctr">
              <a:defRPr sz="1800" b="1">
                <a:latin typeface="BIZ UD明朝 Medium" panose="02020500000000000000" pitchFamily="17" charset="-128"/>
                <a:ea typeface="BIZ UD明朝 Medium" panose="02020500000000000000" pitchFamily="17"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33916" y="595614"/>
            <a:ext cx="6390168" cy="8200514"/>
          </a:xfrm>
        </p:spPr>
        <p:txBody>
          <a:bodyPr>
            <a:normAutofit/>
          </a:bodyPr>
          <a:lstStyle>
            <a:lvl1pPr marL="0" indent="0">
              <a:buNone/>
              <a:defRPr sz="1100">
                <a:latin typeface="BIZ UD明朝 Medium" panose="02020500000000000000" pitchFamily="17" charset="-128"/>
                <a:ea typeface="BIZ UD明朝 Medium" panose="02020500000000000000" pitchFamily="17" charset="-128"/>
              </a:defRPr>
            </a:lvl1pPr>
            <a:lvl2pPr>
              <a:defRPr sz="1100">
                <a:latin typeface="BIZ UD明朝 Medium" panose="02020500000000000000" pitchFamily="17" charset="-128"/>
                <a:ea typeface="BIZ UD明朝 Medium" panose="02020500000000000000" pitchFamily="17" charset="-128"/>
              </a:defRPr>
            </a:lvl2pPr>
            <a:lvl3pPr>
              <a:defRPr sz="1100">
                <a:latin typeface="BIZ UD明朝 Medium" panose="02020500000000000000" pitchFamily="17" charset="-128"/>
                <a:ea typeface="BIZ UD明朝 Medium" panose="02020500000000000000" pitchFamily="17" charset="-128"/>
              </a:defRPr>
            </a:lvl3pPr>
            <a:lvl4pPr>
              <a:defRPr sz="1100">
                <a:latin typeface="BIZ UD明朝 Medium" panose="02020500000000000000" pitchFamily="17" charset="-128"/>
                <a:ea typeface="BIZ UD明朝 Medium" panose="02020500000000000000" pitchFamily="17" charset="-128"/>
              </a:defRPr>
            </a:lvl4pPr>
            <a:lvl5pPr>
              <a:defRPr sz="1100">
                <a:latin typeface="BIZ UD明朝 Medium" panose="02020500000000000000" pitchFamily="17" charset="-128"/>
                <a:ea typeface="BIZ UD明朝 Medium" panose="02020500000000000000" pitchFamily="17" charset="-128"/>
              </a:defRPr>
            </a:lvl5pPr>
          </a:lstStyle>
          <a:p>
            <a:pPr lvl="0"/>
            <a:endParaRPr lang="en-US" dirty="0"/>
          </a:p>
        </p:txBody>
      </p:sp>
      <p:sp>
        <p:nvSpPr>
          <p:cNvPr id="6" name="Slide Number Placeholder 5"/>
          <p:cNvSpPr>
            <a:spLocks noGrp="1"/>
          </p:cNvSpPr>
          <p:nvPr>
            <p:ph type="sldNum" sz="quarter" idx="12"/>
          </p:nvPr>
        </p:nvSpPr>
        <p:spPr>
          <a:xfrm>
            <a:off x="4843463" y="8888823"/>
            <a:ext cx="1543050" cy="200741"/>
          </a:xfrm>
        </p:spPr>
        <p:txBody>
          <a:bodyPr/>
          <a:lstStyle>
            <a:lvl1pPr>
              <a:defRPr>
                <a:latin typeface="BIZ UD明朝 Medium" panose="02020500000000000000" pitchFamily="17" charset="-128"/>
                <a:ea typeface="BIZ UD明朝 Medium" panose="02020500000000000000" pitchFamily="17" charset="-128"/>
              </a:defRPr>
            </a:lvl1pPr>
          </a:lstStyle>
          <a:p>
            <a:fld id="{A32FC631-F176-4834-8554-9557C2AEDA95}" type="slidenum">
              <a:rPr kumimoji="1" lang="ja-JP" altLang="en-US" smtClean="0"/>
              <a:pPr/>
              <a:t>‹#›</a:t>
            </a:fld>
            <a:endParaRPr kumimoji="1" lang="ja-JP" altLang="en-US"/>
          </a:p>
        </p:txBody>
      </p:sp>
      <p:sp>
        <p:nvSpPr>
          <p:cNvPr id="7" name="正方形/長方形 6">
            <a:extLst>
              <a:ext uri="{FF2B5EF4-FFF2-40B4-BE49-F238E27FC236}">
                <a16:creationId xmlns:a16="http://schemas.microsoft.com/office/drawing/2014/main" id="{2EE299E7-CE72-F5FF-C887-C2212EB4B46F}"/>
              </a:ext>
            </a:extLst>
          </p:cNvPr>
          <p:cNvSpPr/>
          <p:nvPr userDrawn="1"/>
        </p:nvSpPr>
        <p:spPr>
          <a:xfrm>
            <a:off x="0" y="457200"/>
            <a:ext cx="6858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9861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357776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1551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8014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95919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102904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77918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AE896E-387E-4064-96E1-5D2017E063FA}"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319093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3AE896E-387E-4064-96E1-5D2017E063FA}" type="datetimeFigureOut">
              <a:rPr kumimoji="1" lang="ja-JP" altLang="en-US" smtClean="0"/>
              <a:t>2023/1/19</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32FC631-F176-4834-8554-9557C2AEDA95}" type="slidenum">
              <a:rPr kumimoji="1" lang="ja-JP" altLang="en-US" smtClean="0"/>
              <a:t>‹#›</a:t>
            </a:fld>
            <a:endParaRPr kumimoji="1" lang="ja-JP" altLang="en-US"/>
          </a:p>
        </p:txBody>
      </p:sp>
    </p:spTree>
    <p:extLst>
      <p:ext uri="{BB962C8B-B14F-4D97-AF65-F5344CB8AC3E}">
        <p14:creationId xmlns:p14="http://schemas.microsoft.com/office/powerpoint/2010/main" val="34825123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3.xlsx"/><Relationship Id="rId1" Type="http://schemas.openxmlformats.org/officeDocument/2006/relationships/slideLayout" Target="../slideLayouts/slideLayout2.xml"/><Relationship Id="rId4" Type="http://schemas.openxmlformats.org/officeDocument/2006/relationships/hyperlink" Target="mailto:gsj95@csk-gs.com" TargetMode="Externa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hyperlink" Target="mailto:gsj95@csk-gs.com" TargetMode="Externa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hyperlink" Target="mailto:gsj95@csk-gs.com" TargetMode="Externa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hyperlink" Target="mailto:gsj95@csk-gs.com" TargetMode="Externa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package" Target="../embeddings/Microsoft_Excel_Worksheet7.xlsx"/><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package" Target="../embeddings/Microsoft_Excel_Worksheet8.xlsx"/><Relationship Id="rId1" Type="http://schemas.openxmlformats.org/officeDocument/2006/relationships/slideLayout" Target="../slideLayouts/slideLayout2.xml"/><Relationship Id="rId4" Type="http://schemas.openxmlformats.org/officeDocument/2006/relationships/hyperlink" Target="mailto:gsj95@csk-g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hyperlink" Target="mailto:gsj95@csk-gs.com"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hyperlink" Target="mailto:gsj95@csk-g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60DD36-E5FC-C76A-52D8-F30FA348D035}"/>
              </a:ext>
            </a:extLst>
          </p:cNvPr>
          <p:cNvSpPr>
            <a:spLocks noGrp="1"/>
          </p:cNvSpPr>
          <p:nvPr>
            <p:ph type="ctrTitle"/>
          </p:nvPr>
        </p:nvSpPr>
        <p:spPr>
          <a:xfrm>
            <a:off x="514350" y="1467556"/>
            <a:ext cx="5829300" cy="2082094"/>
          </a:xfrm>
        </p:spPr>
        <p:txBody>
          <a:bodyPr>
            <a:normAutofit/>
          </a:bodyPr>
          <a:lstStyle/>
          <a:p>
            <a:r>
              <a:rPr kumimoji="1" lang="ja-JP" altLang="en-US" sz="3600" dirty="0"/>
              <a:t>日本遺伝学会第</a:t>
            </a:r>
            <a:r>
              <a:rPr kumimoji="1" lang="en-US" altLang="ja-JP" sz="3600" dirty="0"/>
              <a:t>95</a:t>
            </a:r>
            <a:r>
              <a:rPr kumimoji="1" lang="ja-JP" altLang="en-US" sz="3600" dirty="0"/>
              <a:t>回大会</a:t>
            </a:r>
            <a:br>
              <a:rPr kumimoji="1" lang="en-US" altLang="ja-JP" sz="3600" dirty="0"/>
            </a:br>
            <a:br>
              <a:rPr kumimoji="1" lang="en-US" altLang="ja-JP" sz="2800" dirty="0"/>
            </a:br>
            <a:r>
              <a:rPr kumimoji="1" lang="en-US" altLang="ja-JP" sz="2800" dirty="0"/>
              <a:t>【</a:t>
            </a:r>
            <a:r>
              <a:rPr kumimoji="1" lang="ja-JP" altLang="en-US" sz="2800" dirty="0"/>
              <a:t>協賛趣意書</a:t>
            </a:r>
            <a:r>
              <a:rPr kumimoji="1" lang="en-US" altLang="ja-JP" sz="2800" dirty="0"/>
              <a:t>】</a:t>
            </a:r>
            <a:endParaRPr kumimoji="1" lang="ja-JP" altLang="en-US" sz="3600" dirty="0"/>
          </a:p>
        </p:txBody>
      </p:sp>
      <p:sp>
        <p:nvSpPr>
          <p:cNvPr id="3" name="字幕 2">
            <a:extLst>
              <a:ext uri="{FF2B5EF4-FFF2-40B4-BE49-F238E27FC236}">
                <a16:creationId xmlns:a16="http://schemas.microsoft.com/office/drawing/2014/main" id="{6E0E4350-4951-0FC2-DA58-28324C2D96D0}"/>
              </a:ext>
            </a:extLst>
          </p:cNvPr>
          <p:cNvSpPr>
            <a:spLocks noGrp="1"/>
          </p:cNvSpPr>
          <p:nvPr>
            <p:ph type="subTitle" idx="1"/>
          </p:nvPr>
        </p:nvSpPr>
        <p:spPr>
          <a:xfrm>
            <a:off x="239536" y="6089648"/>
            <a:ext cx="6378928" cy="2867379"/>
          </a:xfrm>
        </p:spPr>
        <p:txBody>
          <a:bodyPr>
            <a:normAutofit/>
          </a:bodyPr>
          <a:lstStyle/>
          <a:p>
            <a:pPr algn="l"/>
            <a:r>
              <a:rPr kumimoji="1" lang="ja-JP" altLang="en-US" sz="1200"/>
              <a:t>会期：</a:t>
            </a:r>
            <a:r>
              <a:rPr lang="en-US" altLang="ja-JP" sz="1200" kern="100" dirty="0">
                <a:effectLst/>
                <a:cs typeface="A-OTF 新丸ゴ Pro L"/>
              </a:rPr>
              <a:t>2023</a:t>
            </a:r>
            <a:r>
              <a:rPr lang="ja-JP" altLang="ja-JP" sz="1200" kern="100" dirty="0">
                <a:effectLst/>
                <a:cs typeface="A-OTF 新丸ゴ Pro L"/>
              </a:rPr>
              <a:t>年</a:t>
            </a:r>
            <a:r>
              <a:rPr lang="en-US" altLang="ja-JP" sz="1200" kern="100" dirty="0">
                <a:cs typeface="A-OTF 新丸ゴ Pro L"/>
              </a:rPr>
              <a:t>9</a:t>
            </a:r>
            <a:r>
              <a:rPr lang="ja-JP" altLang="ja-JP" sz="1200" kern="100" dirty="0">
                <a:effectLst/>
                <a:cs typeface="A-OTF 新丸ゴ Pro L"/>
              </a:rPr>
              <a:t>月</a:t>
            </a:r>
            <a:r>
              <a:rPr lang="en-US" altLang="ja-JP" sz="1200" kern="100" dirty="0">
                <a:cs typeface="A-OTF 新丸ゴ Pro L"/>
              </a:rPr>
              <a:t>6</a:t>
            </a:r>
            <a:r>
              <a:rPr lang="ja-JP" altLang="ja-JP" sz="1200" kern="100" dirty="0">
                <a:effectLst/>
                <a:cs typeface="A-OTF 新丸ゴ Pro L"/>
              </a:rPr>
              <a:t>日（</a:t>
            </a:r>
            <a:r>
              <a:rPr lang="ja-JP" altLang="en-US" sz="1200" kern="100" dirty="0">
                <a:effectLst/>
                <a:cs typeface="A-OTF 新丸ゴ Pro L"/>
              </a:rPr>
              <a:t>水</a:t>
            </a:r>
            <a:r>
              <a:rPr lang="ja-JP" altLang="ja-JP" sz="1200" kern="100" dirty="0">
                <a:effectLst/>
                <a:cs typeface="A-OTF 新丸ゴ Pro L"/>
              </a:rPr>
              <a:t>）</a:t>
            </a:r>
            <a:r>
              <a:rPr lang="ja-JP" altLang="en-US" sz="1200" kern="100" dirty="0">
                <a:effectLst/>
                <a:cs typeface="A-OTF 新丸ゴ Pro L"/>
              </a:rPr>
              <a:t>～</a:t>
            </a:r>
            <a:r>
              <a:rPr lang="en-US" altLang="ja-JP" sz="1200" kern="100" dirty="0">
                <a:effectLst/>
                <a:cs typeface="A-OTF 新丸ゴ Pro L"/>
              </a:rPr>
              <a:t>8</a:t>
            </a:r>
            <a:r>
              <a:rPr lang="ja-JP" altLang="ja-JP" sz="1200" kern="100" dirty="0">
                <a:effectLst/>
                <a:cs typeface="A-OTF 新丸ゴ Pro L"/>
              </a:rPr>
              <a:t>日（</a:t>
            </a:r>
            <a:r>
              <a:rPr lang="ja-JP" altLang="en-US" sz="1200" kern="100" dirty="0">
                <a:cs typeface="A-OTF 新丸ゴ Pro L"/>
              </a:rPr>
              <a:t>金</a:t>
            </a:r>
            <a:r>
              <a:rPr lang="ja-JP" altLang="ja-JP" sz="1200" kern="100" dirty="0">
                <a:effectLst/>
                <a:cs typeface="A-OTF 新丸ゴ Pro L"/>
              </a:rPr>
              <a:t>）</a:t>
            </a:r>
            <a:r>
              <a:rPr lang="ja-JP" altLang="en-US" sz="1200" kern="100" dirty="0">
                <a:effectLst/>
                <a:cs typeface="A-OTF 新丸ゴ Pro L"/>
              </a:rPr>
              <a:t>［</a:t>
            </a:r>
            <a:r>
              <a:rPr lang="en-US" altLang="ja-JP" sz="1200" kern="100" dirty="0">
                <a:effectLst/>
                <a:cs typeface="A-OTF 新丸ゴ Pro L"/>
              </a:rPr>
              <a:t>9</a:t>
            </a:r>
            <a:r>
              <a:rPr lang="ja-JP" altLang="en-US" sz="1200" kern="100" dirty="0">
                <a:cs typeface="A-OTF 新丸ゴ Pro L"/>
              </a:rPr>
              <a:t>日（土）公開市民</a:t>
            </a:r>
            <a:r>
              <a:rPr lang="ja-JP" altLang="en-US" sz="1200" kern="100" dirty="0">
                <a:effectLst/>
                <a:cs typeface="A-OTF 新丸ゴ Pro L"/>
              </a:rPr>
              <a:t>講座］</a:t>
            </a:r>
            <a:endParaRPr kumimoji="1" lang="en-US" altLang="ja-JP" sz="1200" dirty="0"/>
          </a:p>
          <a:p>
            <a:pPr algn="l"/>
            <a:r>
              <a:rPr lang="ja-JP" altLang="en-US" sz="1200" dirty="0"/>
              <a:t>会場：くまもと県民交流館パレア</a:t>
            </a:r>
            <a:endParaRPr lang="en-US" altLang="ja-JP" sz="1200" dirty="0"/>
          </a:p>
          <a:p>
            <a:pPr algn="l"/>
            <a:r>
              <a:rPr lang="ja-JP" altLang="ja-JP" sz="1200" kern="100">
                <a:solidFill>
                  <a:srgbClr val="000000"/>
                </a:solidFill>
                <a:effectLst/>
                <a:cs typeface="Yu Gothic UI" panose="020B0500000000000000" pitchFamily="50" charset="-128"/>
              </a:rPr>
              <a:t>大会委員長</a:t>
            </a:r>
            <a:r>
              <a:rPr lang="ja-JP" altLang="en-US" sz="1200" kern="100">
                <a:solidFill>
                  <a:srgbClr val="000000"/>
                </a:solidFill>
                <a:cs typeface="Yu Gothic UI" panose="020B0500000000000000" pitchFamily="50" charset="-128"/>
              </a:rPr>
              <a:t>：</a:t>
            </a:r>
            <a:r>
              <a:rPr lang="ja-JP" altLang="ja-JP" sz="1200" kern="100" dirty="0">
                <a:solidFill>
                  <a:srgbClr val="000000"/>
                </a:solidFill>
                <a:effectLst/>
                <a:cs typeface="Yu Gothic UI" panose="020B0500000000000000" pitchFamily="50" charset="-128"/>
              </a:rPr>
              <a:t>荒木 喜美</a:t>
            </a:r>
            <a:r>
              <a:rPr lang="ja-JP" altLang="ja-JP" sz="1100" kern="100" dirty="0">
                <a:solidFill>
                  <a:srgbClr val="000000"/>
                </a:solidFill>
                <a:effectLst/>
                <a:cs typeface="Yu Gothic UI" panose="020B0500000000000000" pitchFamily="50" charset="-128"/>
              </a:rPr>
              <a:t>（熊本大学 生命資源研究・支援センター 疾患モデル分野 教授）</a:t>
            </a:r>
            <a:endParaRPr lang="ja-JP" altLang="ja-JP" sz="1200" kern="100" dirty="0">
              <a:solidFill>
                <a:srgbClr val="000000"/>
              </a:solidFill>
              <a:effectLst/>
            </a:endParaRPr>
          </a:p>
          <a:p>
            <a:pPr algn="l"/>
            <a:r>
              <a:rPr lang="ja-JP" altLang="ja-JP" sz="1200" kern="100" dirty="0">
                <a:solidFill>
                  <a:srgbClr val="000000"/>
                </a:solidFill>
                <a:effectLst/>
                <a:cs typeface="Yu Gothic UI" panose="020B0500000000000000" pitchFamily="50" charset="-128"/>
              </a:rPr>
              <a:t>大会副委員長</a:t>
            </a:r>
            <a:r>
              <a:rPr lang="ja-JP" altLang="en-US" sz="1200" kern="100">
                <a:solidFill>
                  <a:srgbClr val="000000"/>
                </a:solidFill>
                <a:cs typeface="Yu Gothic UI" panose="020B0500000000000000" pitchFamily="50" charset="-128"/>
              </a:rPr>
              <a:t>：</a:t>
            </a:r>
            <a:r>
              <a:rPr lang="ja-JP" altLang="ja-JP" sz="1200" kern="100">
                <a:solidFill>
                  <a:srgbClr val="000000"/>
                </a:solidFill>
                <a:effectLst/>
                <a:cs typeface="ＭＳ 明朝" panose="02020609040205080304" pitchFamily="17" charset="-128"/>
              </a:rPr>
              <a:t>石黒</a:t>
            </a:r>
            <a:r>
              <a:rPr lang="en-US" altLang="ja-JP" sz="1200" kern="100" dirty="0">
                <a:solidFill>
                  <a:srgbClr val="000000"/>
                </a:solidFill>
                <a:effectLst/>
                <a:cs typeface="ＭＳ 明朝" panose="02020609040205080304" pitchFamily="17" charset="-128"/>
              </a:rPr>
              <a:t> </a:t>
            </a:r>
            <a:r>
              <a:rPr lang="ja-JP" altLang="ja-JP" sz="1200" kern="100">
                <a:solidFill>
                  <a:srgbClr val="000000"/>
                </a:solidFill>
                <a:effectLst/>
                <a:cs typeface="ＭＳ 明朝" panose="02020609040205080304" pitchFamily="17" charset="-128"/>
              </a:rPr>
              <a:t>啓一郎</a:t>
            </a:r>
            <a:r>
              <a:rPr lang="ja-JP" altLang="ja-JP" sz="1100" kern="100" dirty="0">
                <a:solidFill>
                  <a:srgbClr val="000000"/>
                </a:solidFill>
                <a:effectLst/>
                <a:cs typeface="Yu Gothic UI" panose="020B0500000000000000" pitchFamily="50" charset="-128"/>
              </a:rPr>
              <a:t>（</a:t>
            </a:r>
            <a:r>
              <a:rPr lang="ja-JP" altLang="ja-JP" sz="1100" kern="100">
                <a:solidFill>
                  <a:srgbClr val="000000"/>
                </a:solidFill>
                <a:effectLst/>
                <a:cs typeface="ＭＳ 明朝" panose="02020609040205080304" pitchFamily="17" charset="-128"/>
              </a:rPr>
              <a:t>熊本大学</a:t>
            </a:r>
            <a:r>
              <a:rPr lang="en-US" altLang="ja-JP" sz="1100" kern="100" dirty="0">
                <a:solidFill>
                  <a:srgbClr val="000000"/>
                </a:solidFill>
                <a:effectLst/>
                <a:cs typeface="ＭＳ 明朝" panose="02020609040205080304" pitchFamily="17" charset="-128"/>
              </a:rPr>
              <a:t> </a:t>
            </a:r>
            <a:r>
              <a:rPr lang="ja-JP" altLang="ja-JP" sz="1100" kern="100">
                <a:solidFill>
                  <a:srgbClr val="000000"/>
                </a:solidFill>
                <a:effectLst/>
                <a:cs typeface="ＭＳ 明朝" panose="02020609040205080304" pitchFamily="17" charset="-128"/>
              </a:rPr>
              <a:t>発生医学研究所</a:t>
            </a:r>
            <a:r>
              <a:rPr lang="en-US" altLang="ja-JP" sz="1100" kern="100" dirty="0">
                <a:solidFill>
                  <a:srgbClr val="000000"/>
                </a:solidFill>
                <a:effectLst/>
                <a:cs typeface="ＭＳ 明朝" panose="02020609040205080304" pitchFamily="17" charset="-128"/>
              </a:rPr>
              <a:t> </a:t>
            </a:r>
            <a:r>
              <a:rPr lang="ja-JP" altLang="ja-JP" sz="1100" kern="100">
                <a:solidFill>
                  <a:srgbClr val="000000"/>
                </a:solidFill>
                <a:effectLst/>
                <a:cs typeface="ＭＳ 明朝" panose="02020609040205080304" pitchFamily="17" charset="-128"/>
              </a:rPr>
              <a:t>染色体制御分野</a:t>
            </a:r>
            <a:r>
              <a:rPr lang="en-US" altLang="ja-JP" sz="1100" kern="100" dirty="0">
                <a:solidFill>
                  <a:srgbClr val="000000"/>
                </a:solidFill>
                <a:effectLst/>
                <a:cs typeface="ＭＳ 明朝" panose="02020609040205080304" pitchFamily="17" charset="-128"/>
              </a:rPr>
              <a:t> </a:t>
            </a:r>
            <a:r>
              <a:rPr lang="ja-JP" altLang="ja-JP" sz="1100" kern="100">
                <a:solidFill>
                  <a:srgbClr val="000000"/>
                </a:solidFill>
                <a:effectLst/>
                <a:cs typeface="ＭＳ 明朝" panose="02020609040205080304" pitchFamily="17" charset="-128"/>
              </a:rPr>
              <a:t>教授</a:t>
            </a:r>
            <a:r>
              <a:rPr lang="ja-JP" altLang="ja-JP" sz="1100" kern="100" dirty="0">
                <a:solidFill>
                  <a:srgbClr val="000000"/>
                </a:solidFill>
                <a:effectLst/>
                <a:cs typeface="Yu Gothic UI" panose="020B0500000000000000" pitchFamily="50" charset="-128"/>
              </a:rPr>
              <a:t>）</a:t>
            </a:r>
            <a:endParaRPr lang="ja-JP" altLang="ja-JP" sz="1100" kern="100" dirty="0">
              <a:solidFill>
                <a:srgbClr val="000000"/>
              </a:solidFill>
              <a:effectLst/>
            </a:endParaRPr>
          </a:p>
          <a:p>
            <a:pPr algn="l"/>
            <a:r>
              <a:rPr lang="ja-JP" altLang="ja-JP" sz="1200" kern="100">
                <a:solidFill>
                  <a:srgbClr val="000000"/>
                </a:solidFill>
                <a:effectLst/>
                <a:cs typeface="Yu Gothic UI" panose="020B0500000000000000" pitchFamily="50" charset="-128"/>
              </a:rPr>
              <a:t>事務局長</a:t>
            </a:r>
            <a:r>
              <a:rPr lang="ja-JP" altLang="en-US" sz="1200" kern="100">
                <a:solidFill>
                  <a:srgbClr val="000000"/>
                </a:solidFill>
                <a:cs typeface="Yu Gothic UI" panose="020B0500000000000000" pitchFamily="50" charset="-128"/>
              </a:rPr>
              <a:t>：</a:t>
            </a:r>
            <a:r>
              <a:rPr lang="ja-JP" altLang="ja-JP" sz="1200" kern="100" dirty="0">
                <a:solidFill>
                  <a:srgbClr val="000000"/>
                </a:solidFill>
                <a:effectLst/>
                <a:cs typeface="Yu Gothic UI" panose="020B0500000000000000" pitchFamily="50" charset="-128"/>
              </a:rPr>
              <a:t>荒木 正健</a:t>
            </a:r>
            <a:r>
              <a:rPr lang="ja-JP" altLang="ja-JP" sz="1100" kern="100" dirty="0">
                <a:solidFill>
                  <a:srgbClr val="000000"/>
                </a:solidFill>
                <a:effectLst/>
                <a:cs typeface="Yu Gothic UI" panose="020B0500000000000000" pitchFamily="50" charset="-128"/>
              </a:rPr>
              <a:t>（熊本大学 生命資源研究・支援センター ゲノム機能分野 准教授）</a:t>
            </a:r>
            <a:endParaRPr lang="ja-JP" altLang="ja-JP" sz="1200" kern="100" dirty="0">
              <a:solidFill>
                <a:srgbClr val="000000"/>
              </a:solidFill>
              <a:effectLst/>
            </a:endParaRPr>
          </a:p>
        </p:txBody>
      </p:sp>
    </p:spTree>
    <p:extLst>
      <p:ext uri="{BB962C8B-B14F-4D97-AF65-F5344CB8AC3E}">
        <p14:creationId xmlns:p14="http://schemas.microsoft.com/office/powerpoint/2010/main" val="383877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000BD8-858B-C989-D1FD-6EA47AA0C682}"/>
              </a:ext>
            </a:extLst>
          </p:cNvPr>
          <p:cNvSpPr>
            <a:spLocks noGrp="1"/>
          </p:cNvSpPr>
          <p:nvPr>
            <p:ph type="title"/>
          </p:nvPr>
        </p:nvSpPr>
        <p:spPr/>
        <p:txBody>
          <a:bodyPr/>
          <a:lstStyle/>
          <a:p>
            <a:r>
              <a:rPr lang="ja-JP" altLang="en-US"/>
              <a:t>バナー掲載について</a:t>
            </a:r>
            <a:endParaRPr kumimoji="1" lang="ja-JP" altLang="en-US" dirty="0"/>
          </a:p>
        </p:txBody>
      </p:sp>
      <p:sp>
        <p:nvSpPr>
          <p:cNvPr id="3" name="コンテンツ プレースホルダー 2">
            <a:extLst>
              <a:ext uri="{FF2B5EF4-FFF2-40B4-BE49-F238E27FC236}">
                <a16:creationId xmlns:a16="http://schemas.microsoft.com/office/drawing/2014/main" id="{DDB5682F-E345-48E7-417F-ECF625DA08C7}"/>
              </a:ext>
            </a:extLst>
          </p:cNvPr>
          <p:cNvSpPr>
            <a:spLocks noGrp="1"/>
          </p:cNvSpPr>
          <p:nvPr>
            <p:ph idx="1"/>
          </p:nvPr>
        </p:nvSpPr>
        <p:spPr>
          <a:xfrm>
            <a:off x="233916" y="545510"/>
            <a:ext cx="6390168" cy="2585997"/>
          </a:xfrm>
        </p:spPr>
        <p:txBody>
          <a:bodyPr>
            <a:normAutofit/>
          </a:bodyPr>
          <a:lstStyle/>
          <a:p>
            <a:pPr algn="just"/>
            <a:r>
              <a:rPr lang="ja-JP" altLang="en-US" u="none" strike="noStrike" kern="100" dirty="0">
                <a:effectLst/>
                <a:uFill>
                  <a:solidFill>
                    <a:srgbClr val="000000"/>
                  </a:solidFill>
                </a:uFill>
                <a:cs typeface="Wingdings" panose="05000000000000000000" pitchFamily="2" charset="2"/>
              </a:rPr>
              <a:t>開催にあたり、共催、展示、広告、の企業様へはご希望に応じて</a:t>
            </a:r>
            <a:r>
              <a:rPr lang="en-US" altLang="ja-JP" kern="100" dirty="0">
                <a:uFill>
                  <a:solidFill>
                    <a:srgbClr val="000000"/>
                  </a:solidFill>
                </a:uFill>
                <a:cs typeface="Wingdings" panose="05000000000000000000" pitchFamily="2" charset="2"/>
              </a:rPr>
              <a:t>HP</a:t>
            </a:r>
            <a:r>
              <a:rPr lang="ja-JP" altLang="en-US" kern="100" dirty="0">
                <a:uFill>
                  <a:solidFill>
                    <a:srgbClr val="000000"/>
                  </a:solidFill>
                </a:uFill>
                <a:cs typeface="Wingdings" panose="05000000000000000000" pitchFamily="2" charset="2"/>
              </a:rPr>
              <a:t>でのバナー掲載を行う予定です。</a:t>
            </a:r>
            <a:endParaRPr lang="en-US" altLang="ja-JP" kern="100" dirty="0">
              <a:uFill>
                <a:solidFill>
                  <a:srgbClr val="000000"/>
                </a:solidFill>
              </a:uFill>
              <a:cs typeface="Wingdings" panose="05000000000000000000" pitchFamily="2" charset="2"/>
            </a:endParaRPr>
          </a:p>
          <a:p>
            <a:pPr algn="just"/>
            <a:r>
              <a:rPr lang="ja-JP" altLang="en-US" kern="100" dirty="0">
                <a:uFill>
                  <a:solidFill>
                    <a:srgbClr val="000000"/>
                  </a:solidFill>
                </a:uFill>
                <a:cs typeface="Wingdings" panose="05000000000000000000" pitchFamily="2" charset="2"/>
              </a:rPr>
              <a:t>掲載にあたり、下記申請書のご提出もお願いします。</a:t>
            </a:r>
            <a:endParaRPr lang="en-US" altLang="ja-JP" kern="100" dirty="0">
              <a:uFill>
                <a:solidFill>
                  <a:srgbClr val="000000"/>
                </a:solidFill>
              </a:uFill>
              <a:cs typeface="Wingdings" panose="05000000000000000000" pitchFamily="2" charset="2"/>
            </a:endParaRPr>
          </a:p>
          <a:p>
            <a:pPr algn="just"/>
            <a:r>
              <a:rPr lang="en-US" altLang="ja-JP" u="none" strike="noStrike" kern="100" dirty="0">
                <a:effectLst/>
                <a:uFill>
                  <a:solidFill>
                    <a:srgbClr val="000000"/>
                  </a:solidFill>
                </a:uFill>
                <a:cs typeface="Wingdings" panose="05000000000000000000" pitchFamily="2" charset="2"/>
              </a:rPr>
              <a:t>HP</a:t>
            </a:r>
            <a:r>
              <a:rPr lang="ja-JP" altLang="en-US" u="none" strike="noStrike" kern="100" dirty="0">
                <a:effectLst/>
                <a:uFill>
                  <a:solidFill>
                    <a:srgbClr val="000000"/>
                  </a:solidFill>
                </a:uFill>
                <a:cs typeface="Wingdings" panose="05000000000000000000" pitchFamily="2" charset="2"/>
              </a:rPr>
              <a:t>バナー掲載不要の企業様も記入をお願いします。</a:t>
            </a:r>
            <a:endParaRPr lang="en-US" altLang="ja-JP" u="none" strike="noStrike" kern="100" dirty="0">
              <a:effectLst/>
              <a:uFill>
                <a:solidFill>
                  <a:srgbClr val="000000"/>
                </a:solidFill>
              </a:uFill>
              <a:cs typeface="Wingdings" panose="05000000000000000000" pitchFamily="2" charset="2"/>
            </a:endParaRPr>
          </a:p>
          <a:p>
            <a:pPr algn="just">
              <a:tabLst>
                <a:tab pos="1260475" algn="l"/>
              </a:tabLst>
            </a:pPr>
            <a:r>
              <a:rPr lang="ja-JP" altLang="ja-JP" kern="0" dirty="0">
                <a:effectLst/>
                <a:cs typeface="A-OTF 新丸ゴ Pro L"/>
              </a:rPr>
              <a:t>【バナーサイズ】</a:t>
            </a:r>
            <a:endParaRPr lang="en-US" altLang="ja-JP" kern="0" dirty="0">
              <a:effectLst/>
              <a:cs typeface="A-OTF 新丸ゴ Pro L"/>
            </a:endParaRPr>
          </a:p>
          <a:p>
            <a:pPr algn="just"/>
            <a:r>
              <a:rPr lang="ja-JP" altLang="en-US" kern="100" dirty="0">
                <a:uFill>
                  <a:solidFill>
                    <a:srgbClr val="000000"/>
                  </a:solidFill>
                </a:uFill>
                <a:cs typeface="Wingdings" panose="05000000000000000000" pitchFamily="2" charset="2"/>
              </a:rPr>
              <a:t>　① ：</a:t>
            </a:r>
            <a:r>
              <a:rPr lang="en-US" altLang="ja-JP" kern="100" dirty="0">
                <a:uFill>
                  <a:solidFill>
                    <a:srgbClr val="000000"/>
                  </a:solidFill>
                </a:uFill>
                <a:cs typeface="Wingdings" panose="05000000000000000000" pitchFamily="2" charset="2"/>
              </a:rPr>
              <a:t>350×100pixel</a:t>
            </a:r>
          </a:p>
          <a:p>
            <a:pPr algn="just"/>
            <a:r>
              <a:rPr lang="ja-JP" altLang="en-US" kern="100" dirty="0">
                <a:uFill>
                  <a:solidFill>
                    <a:srgbClr val="000000"/>
                  </a:solidFill>
                </a:uFill>
                <a:cs typeface="Wingdings" panose="05000000000000000000" pitchFamily="2" charset="2"/>
              </a:rPr>
              <a:t>　② ：</a:t>
            </a:r>
            <a:r>
              <a:rPr lang="en-US" altLang="ja-JP" kern="100" dirty="0">
                <a:uFill>
                  <a:solidFill>
                    <a:srgbClr val="000000"/>
                  </a:solidFill>
                </a:uFill>
                <a:cs typeface="Wingdings" panose="05000000000000000000" pitchFamily="2" charset="2"/>
              </a:rPr>
              <a:t>250×100pixel</a:t>
            </a:r>
          </a:p>
          <a:p>
            <a:pPr algn="just"/>
            <a:r>
              <a:rPr lang="ja-JP" altLang="en-US" kern="100" dirty="0">
                <a:uFill>
                  <a:solidFill>
                    <a:srgbClr val="000000"/>
                  </a:solidFill>
                </a:uFill>
                <a:cs typeface="Wingdings" panose="05000000000000000000" pitchFamily="2" charset="2"/>
              </a:rPr>
              <a:t>　③ ：</a:t>
            </a:r>
            <a:r>
              <a:rPr lang="en-US" altLang="ja-JP" kern="100" dirty="0">
                <a:uFill>
                  <a:solidFill>
                    <a:srgbClr val="000000"/>
                  </a:solidFill>
                </a:uFill>
                <a:cs typeface="Wingdings" panose="05000000000000000000" pitchFamily="2" charset="2"/>
              </a:rPr>
              <a:t>250×50pixel</a:t>
            </a:r>
          </a:p>
          <a:p>
            <a:pPr algn="just"/>
            <a:endParaRPr lang="en-US" altLang="ja-JP" kern="100" dirty="0">
              <a:uFill>
                <a:solidFill>
                  <a:srgbClr val="000000"/>
                </a:solidFill>
              </a:uFill>
              <a:cs typeface="Wingdings" panose="05000000000000000000" pitchFamily="2" charset="2"/>
            </a:endParaRPr>
          </a:p>
          <a:p>
            <a:pPr algn="just"/>
            <a:r>
              <a:rPr lang="ja-JP" altLang="en-US" kern="100" dirty="0">
                <a:uFill>
                  <a:solidFill>
                    <a:srgbClr val="000000"/>
                  </a:solidFill>
                </a:uFill>
                <a:cs typeface="Wingdings" panose="05000000000000000000" pitchFamily="2" charset="2"/>
              </a:rPr>
              <a:t>寄付の企業様には社名掲載予定です。下記の申請書必要欄に記入もお願いします。</a:t>
            </a:r>
            <a:endParaRPr lang="en-US" altLang="ja-JP" kern="100" dirty="0">
              <a:uFill>
                <a:solidFill>
                  <a:srgbClr val="000000"/>
                </a:solidFill>
              </a:uFill>
              <a:cs typeface="Wingdings" panose="05000000000000000000" pitchFamily="2" charset="2"/>
            </a:endParaRPr>
          </a:p>
          <a:p>
            <a:pPr algn="just"/>
            <a:r>
              <a:rPr lang="en-US" altLang="ja-JP" kern="100" dirty="0">
                <a:uFill>
                  <a:solidFill>
                    <a:srgbClr val="000000"/>
                  </a:solidFill>
                </a:uFill>
                <a:cs typeface="Wingdings" panose="05000000000000000000" pitchFamily="2" charset="2"/>
              </a:rPr>
              <a:t>※</a:t>
            </a:r>
            <a:r>
              <a:rPr lang="ja-JP" altLang="en-US" kern="100" dirty="0">
                <a:uFill>
                  <a:solidFill>
                    <a:srgbClr val="000000"/>
                  </a:solidFill>
                </a:uFill>
                <a:cs typeface="Wingdings" panose="05000000000000000000" pitchFamily="2" charset="2"/>
              </a:rPr>
              <a:t>基本は申込社名を掲載します。変更の際は備考に記入ください。</a:t>
            </a:r>
            <a:endParaRPr lang="en-US" altLang="ja-JP" kern="100" dirty="0">
              <a:uFill>
                <a:solidFill>
                  <a:srgbClr val="000000"/>
                </a:solidFill>
              </a:uFill>
              <a:cs typeface="Wingdings" panose="05000000000000000000" pitchFamily="2" charset="2"/>
            </a:endParaRPr>
          </a:p>
        </p:txBody>
      </p:sp>
      <p:graphicFrame>
        <p:nvGraphicFramePr>
          <p:cNvPr id="5" name="オブジェクト 4">
            <a:extLst>
              <a:ext uri="{FF2B5EF4-FFF2-40B4-BE49-F238E27FC236}">
                <a16:creationId xmlns:a16="http://schemas.microsoft.com/office/drawing/2014/main" id="{2FBDCC4B-844F-FB0B-FBFC-D882DA8D1C25}"/>
              </a:ext>
            </a:extLst>
          </p:cNvPr>
          <p:cNvGraphicFramePr>
            <a:graphicFrameLocks noChangeAspect="1"/>
          </p:cNvGraphicFramePr>
          <p:nvPr>
            <p:extLst>
              <p:ext uri="{D42A27DB-BD31-4B8C-83A1-F6EECF244321}">
                <p14:modId xmlns:p14="http://schemas.microsoft.com/office/powerpoint/2010/main" val="34616776"/>
              </p:ext>
            </p:extLst>
          </p:nvPr>
        </p:nvGraphicFramePr>
        <p:xfrm>
          <a:off x="201613" y="3233738"/>
          <a:ext cx="6511925" cy="4129087"/>
        </p:xfrm>
        <a:graphic>
          <a:graphicData uri="http://schemas.openxmlformats.org/presentationml/2006/ole">
            <mc:AlternateContent xmlns:mc="http://schemas.openxmlformats.org/markup-compatibility/2006">
              <mc:Choice xmlns:v="urn:schemas-microsoft-com:vml" Requires="v">
                <p:oleObj name="Worksheet" r:id="rId2" imgW="5433237" imgH="3444130" progId="Excel.Sheet.12">
                  <p:embed/>
                </p:oleObj>
              </mc:Choice>
              <mc:Fallback>
                <p:oleObj name="Worksheet" r:id="rId2" imgW="5433237" imgH="3444130" progId="Excel.Sheet.12">
                  <p:embed/>
                  <p:pic>
                    <p:nvPicPr>
                      <p:cNvPr id="0" name=""/>
                      <p:cNvPicPr/>
                      <p:nvPr/>
                    </p:nvPicPr>
                    <p:blipFill>
                      <a:blip r:embed="rId3"/>
                      <a:stretch>
                        <a:fillRect/>
                      </a:stretch>
                    </p:blipFill>
                    <p:spPr>
                      <a:xfrm>
                        <a:off x="201613" y="3233738"/>
                        <a:ext cx="6511925" cy="4129087"/>
                      </a:xfrm>
                      <a:prstGeom prst="rect">
                        <a:avLst/>
                      </a:prstGeom>
                    </p:spPr>
                  </p:pic>
                </p:oleObj>
              </mc:Fallback>
            </mc:AlternateContent>
          </a:graphicData>
        </a:graphic>
      </p:graphicFrame>
      <p:sp>
        <p:nvSpPr>
          <p:cNvPr id="6" name="正方形/長方形 5">
            <a:extLst>
              <a:ext uri="{FF2B5EF4-FFF2-40B4-BE49-F238E27FC236}">
                <a16:creationId xmlns:a16="http://schemas.microsoft.com/office/drawing/2014/main" id="{D03337A5-6EE0-0E25-E8F7-A042AEC174F9}"/>
              </a:ext>
            </a:extLst>
          </p:cNvPr>
          <p:cNvSpPr/>
          <p:nvPr/>
        </p:nvSpPr>
        <p:spPr>
          <a:xfrm>
            <a:off x="207789" y="7707483"/>
            <a:ext cx="6436434" cy="10148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3000"/>
              </a:lnSpc>
              <a:spcAft>
                <a:spcPts val="270"/>
              </a:spcAft>
            </a:pPr>
            <a:r>
              <a:rPr lang="ja-JP" altLang="en-US"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a:t>
            </a:r>
            <a:r>
              <a:rPr lang="ja-JP" altLang="en-US" sz="1100" kern="100" dirty="0">
                <a:solidFill>
                  <a:srgbClr val="000000"/>
                </a:solidFill>
                <a:latin typeface="BIZ UDゴシック" panose="020B0400000000000000" pitchFamily="49" charset="-128"/>
                <a:ea typeface="BIZ UDゴシック" panose="020B0400000000000000" pitchFamily="49" charset="-128"/>
                <a:cs typeface="ＭＳ 明朝" panose="02020609040205080304" pitchFamily="17" charset="-128"/>
              </a:rPr>
              <a:t>バナーデータ送付先</a:t>
            </a:r>
            <a:r>
              <a:rPr lang="ja-JP" altLang="en-US"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a:t>
            </a:r>
            <a:endParaRPr lang="en-US"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日本遺伝学会第</a:t>
            </a:r>
            <a:r>
              <a:rPr lang="en-US" altLang="ja-JP" sz="1100" kern="100" dirty="0">
                <a:solidFill>
                  <a:srgbClr val="000000"/>
                </a:solidFill>
                <a:latin typeface="BIZ UDゴシック" panose="020B0400000000000000" pitchFamily="49" charset="-128"/>
                <a:ea typeface="BIZ UDゴシック" panose="020B0400000000000000" pitchFamily="49" charset="-128"/>
                <a:cs typeface="ＭＳ 明朝" panose="02020609040205080304" pitchFamily="17" charset="-128"/>
              </a:rPr>
              <a:t>95</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回大会</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Yu Gothic UI" panose="020B0500000000000000" pitchFamily="50" charset="-128"/>
              </a:rPr>
              <a:t> </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運営事務局</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株式会社コンベンションサポート九州　担当（松下） </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7000"/>
              </a:lnSpc>
              <a:spcAft>
                <a:spcPts val="290"/>
              </a:spcAft>
            </a:pP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E-mail:</a:t>
            </a:r>
            <a:r>
              <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hlinkClick r:id="rId4"/>
              </a:rPr>
              <a:t>gsj95@csk-gs.com</a:t>
            </a:r>
            <a:endPar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endParaRPr>
          </a:p>
        </p:txBody>
      </p:sp>
    </p:spTree>
    <p:extLst>
      <p:ext uri="{BB962C8B-B14F-4D97-AF65-F5344CB8AC3E}">
        <p14:creationId xmlns:p14="http://schemas.microsoft.com/office/powerpoint/2010/main" val="2794186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FB059-6EAE-3FA4-2121-1CD81533DE04}"/>
              </a:ext>
            </a:extLst>
          </p:cNvPr>
          <p:cNvSpPr>
            <a:spLocks noGrp="1"/>
          </p:cNvSpPr>
          <p:nvPr>
            <p:ph type="title"/>
          </p:nvPr>
        </p:nvSpPr>
        <p:spPr/>
        <p:txBody>
          <a:bodyPr/>
          <a:lstStyle/>
          <a:p>
            <a:r>
              <a:rPr kumimoji="1" lang="ja-JP" altLang="en-US" dirty="0"/>
              <a:t>共催セミナー申込書</a:t>
            </a:r>
          </a:p>
        </p:txBody>
      </p:sp>
      <p:sp>
        <p:nvSpPr>
          <p:cNvPr id="6" name="正方形/長方形 5">
            <a:extLst>
              <a:ext uri="{FF2B5EF4-FFF2-40B4-BE49-F238E27FC236}">
                <a16:creationId xmlns:a16="http://schemas.microsoft.com/office/drawing/2014/main" id="{58AB9EF8-4349-FE39-B96A-B43BCC80B047}"/>
              </a:ext>
            </a:extLst>
          </p:cNvPr>
          <p:cNvSpPr/>
          <p:nvPr/>
        </p:nvSpPr>
        <p:spPr>
          <a:xfrm>
            <a:off x="309829" y="7276346"/>
            <a:ext cx="6211473" cy="1529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3000"/>
              </a:lnSpc>
              <a:spcAft>
                <a:spcPts val="270"/>
              </a:spcAft>
            </a:pPr>
            <a:r>
              <a:rPr lang="ja-JP" altLang="en-US"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◆お申込み・お問合せ◆</a:t>
            </a:r>
            <a:endParaRPr lang="en-US"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日本遺伝学会第</a:t>
            </a:r>
            <a:r>
              <a:rPr lang="en-US" altLang="ja-JP" sz="1100" kern="100" dirty="0">
                <a:solidFill>
                  <a:srgbClr val="000000"/>
                </a:solidFill>
                <a:latin typeface="BIZ UDゴシック" panose="020B0400000000000000" pitchFamily="49" charset="-128"/>
                <a:ea typeface="BIZ UDゴシック" panose="020B0400000000000000" pitchFamily="49" charset="-128"/>
                <a:cs typeface="ＭＳ 明朝" panose="02020609040205080304" pitchFamily="17" charset="-128"/>
              </a:rPr>
              <a:t>95</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回大会</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Yu Gothic UI" panose="020B0500000000000000" pitchFamily="50" charset="-128"/>
              </a:rPr>
              <a:t> </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運営事務局</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株式会社コンベンションサポート九州　担当（松下） </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7000"/>
              </a:lnSpc>
              <a:spcAft>
                <a:spcPts val="290"/>
              </a:spcAft>
            </a:pP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862-0975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熊本市中央区新屋敷</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1-14-35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クロススクエア熊本九品寺</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7F-F</a:t>
            </a:r>
          </a:p>
          <a:p>
            <a:pPr>
              <a:lnSpc>
                <a:spcPct val="107000"/>
              </a:lnSpc>
              <a:spcAft>
                <a:spcPts val="290"/>
              </a:spcAft>
            </a:pP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TEL</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096-373-9188 </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FAX</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096-373-9191   E-mail:</a:t>
            </a:r>
            <a:r>
              <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hlinkClick r:id="rId2"/>
              </a:rPr>
              <a:t>gsj95@csk-gs.com</a:t>
            </a:r>
            <a:endPar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endParaRPr>
          </a:p>
          <a:p>
            <a:pPr>
              <a:lnSpc>
                <a:spcPct val="107000"/>
              </a:lnSpc>
              <a:spcAft>
                <a:spcPts val="290"/>
              </a:spcAft>
            </a:pP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お申し込みは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fax</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または、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E-mail</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でお願いします。</a:t>
            </a:r>
            <a:endPar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endParaRPr>
          </a:p>
        </p:txBody>
      </p:sp>
      <p:graphicFrame>
        <p:nvGraphicFramePr>
          <p:cNvPr id="7" name="オブジェクト 6">
            <a:extLst>
              <a:ext uri="{FF2B5EF4-FFF2-40B4-BE49-F238E27FC236}">
                <a16:creationId xmlns:a16="http://schemas.microsoft.com/office/drawing/2014/main" id="{3A13D646-95BE-3FDF-3A24-2D9DCD9C475A}"/>
              </a:ext>
            </a:extLst>
          </p:cNvPr>
          <p:cNvGraphicFramePr>
            <a:graphicFrameLocks noChangeAspect="1"/>
          </p:cNvGraphicFramePr>
          <p:nvPr>
            <p:extLst>
              <p:ext uri="{D42A27DB-BD31-4B8C-83A1-F6EECF244321}">
                <p14:modId xmlns:p14="http://schemas.microsoft.com/office/powerpoint/2010/main" val="3211799346"/>
              </p:ext>
            </p:extLst>
          </p:nvPr>
        </p:nvGraphicFramePr>
        <p:xfrm>
          <a:off x="242888" y="639763"/>
          <a:ext cx="6332537" cy="6584950"/>
        </p:xfrm>
        <a:graphic>
          <a:graphicData uri="http://schemas.openxmlformats.org/presentationml/2006/ole">
            <mc:AlternateContent xmlns:mc="http://schemas.openxmlformats.org/markup-compatibility/2006">
              <mc:Choice xmlns:v="urn:schemas-microsoft-com:vml" Requires="v">
                <p:oleObj name="シート" r:id="rId3" imgW="5422900" imgH="5638800" progId="Excel.Sheet.12">
                  <p:embed/>
                </p:oleObj>
              </mc:Choice>
              <mc:Fallback>
                <p:oleObj name="シート" r:id="rId3" imgW="5422900" imgH="5638800" progId="Excel.Sheet.12">
                  <p:embed/>
                  <p:pic>
                    <p:nvPicPr>
                      <p:cNvPr id="0" name=""/>
                      <p:cNvPicPr/>
                      <p:nvPr/>
                    </p:nvPicPr>
                    <p:blipFill>
                      <a:blip r:embed="rId4"/>
                      <a:stretch>
                        <a:fillRect/>
                      </a:stretch>
                    </p:blipFill>
                    <p:spPr>
                      <a:xfrm>
                        <a:off x="242888" y="639763"/>
                        <a:ext cx="6332537" cy="6584950"/>
                      </a:xfrm>
                      <a:prstGeom prst="rect">
                        <a:avLst/>
                      </a:prstGeom>
                    </p:spPr>
                  </p:pic>
                </p:oleObj>
              </mc:Fallback>
            </mc:AlternateContent>
          </a:graphicData>
        </a:graphic>
      </p:graphicFrame>
    </p:spTree>
    <p:extLst>
      <p:ext uri="{BB962C8B-B14F-4D97-AF65-F5344CB8AC3E}">
        <p14:creationId xmlns:p14="http://schemas.microsoft.com/office/powerpoint/2010/main" val="3863731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C3FC1F-851D-1857-8E7D-81220F0BAC98}"/>
              </a:ext>
            </a:extLst>
          </p:cNvPr>
          <p:cNvSpPr>
            <a:spLocks noGrp="1"/>
          </p:cNvSpPr>
          <p:nvPr>
            <p:ph type="title"/>
          </p:nvPr>
        </p:nvSpPr>
        <p:spPr/>
        <p:txBody>
          <a:bodyPr/>
          <a:lstStyle/>
          <a:p>
            <a:r>
              <a:rPr kumimoji="1" lang="ja-JP" altLang="en-US" dirty="0"/>
              <a:t>展示企業申込書</a:t>
            </a:r>
          </a:p>
        </p:txBody>
      </p:sp>
      <p:sp>
        <p:nvSpPr>
          <p:cNvPr id="8" name="正方形/長方形 7">
            <a:extLst>
              <a:ext uri="{FF2B5EF4-FFF2-40B4-BE49-F238E27FC236}">
                <a16:creationId xmlns:a16="http://schemas.microsoft.com/office/drawing/2014/main" id="{84D2A93B-E5AC-5AB7-EC44-B49D7DD287F8}"/>
              </a:ext>
            </a:extLst>
          </p:cNvPr>
          <p:cNvSpPr/>
          <p:nvPr/>
        </p:nvSpPr>
        <p:spPr>
          <a:xfrm>
            <a:off x="187650" y="7439378"/>
            <a:ext cx="6493525" cy="1529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3000"/>
              </a:lnSpc>
              <a:spcAft>
                <a:spcPts val="270"/>
              </a:spcAft>
            </a:pPr>
            <a:r>
              <a:rPr lang="ja-JP" altLang="en-US"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◆お申込み・お問合せ◆</a:t>
            </a:r>
            <a:endParaRPr lang="en-US"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日本遺伝学会第</a:t>
            </a:r>
            <a:r>
              <a:rPr lang="en-US" altLang="ja-JP" sz="1100" kern="100" dirty="0">
                <a:solidFill>
                  <a:srgbClr val="000000"/>
                </a:solidFill>
                <a:latin typeface="BIZ UDゴシック" panose="020B0400000000000000" pitchFamily="49" charset="-128"/>
                <a:ea typeface="BIZ UDゴシック" panose="020B0400000000000000" pitchFamily="49" charset="-128"/>
                <a:cs typeface="ＭＳ 明朝" panose="02020609040205080304" pitchFamily="17" charset="-128"/>
              </a:rPr>
              <a:t>95</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回大会</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Yu Gothic UI" panose="020B0500000000000000" pitchFamily="50" charset="-128"/>
              </a:rPr>
              <a:t> </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運営事務局</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株式会社コンベンションサポート九州　担当（松下） </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7000"/>
              </a:lnSpc>
              <a:spcAft>
                <a:spcPts val="290"/>
              </a:spcAft>
            </a:pP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862-0975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熊本市中央区新屋敷</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1-14-35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クロススクエア熊本九品寺</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7F-F</a:t>
            </a:r>
          </a:p>
          <a:p>
            <a:pPr>
              <a:lnSpc>
                <a:spcPct val="107000"/>
              </a:lnSpc>
              <a:spcAft>
                <a:spcPts val="290"/>
              </a:spcAft>
            </a:pP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TEL</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096-373-9188 </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FAX</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096-373-9191   E-mail:</a:t>
            </a:r>
            <a:r>
              <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hlinkClick r:id="rId2"/>
              </a:rPr>
              <a:t>gsj95@csk-gs.com</a:t>
            </a:r>
            <a:endPar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endParaRPr>
          </a:p>
          <a:p>
            <a:pPr>
              <a:lnSpc>
                <a:spcPct val="107000"/>
              </a:lnSpc>
              <a:spcAft>
                <a:spcPts val="290"/>
              </a:spcAft>
            </a:pP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お申し込みは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fax</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または、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E-mail</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でお願いします。</a:t>
            </a:r>
            <a:endPar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endParaRPr>
          </a:p>
        </p:txBody>
      </p:sp>
      <p:sp>
        <p:nvSpPr>
          <p:cNvPr id="9" name="正方形/長方形 8">
            <a:extLst>
              <a:ext uri="{FF2B5EF4-FFF2-40B4-BE49-F238E27FC236}">
                <a16:creationId xmlns:a16="http://schemas.microsoft.com/office/drawing/2014/main" id="{BE244B73-02BC-E88A-3962-411F4C73707E}"/>
              </a:ext>
            </a:extLst>
          </p:cNvPr>
          <p:cNvSpPr/>
          <p:nvPr/>
        </p:nvSpPr>
        <p:spPr>
          <a:xfrm>
            <a:off x="1636889" y="7206363"/>
            <a:ext cx="3544711" cy="21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申込締切：</a:t>
            </a:r>
            <a:r>
              <a:rPr kumimoji="1" lang="en-US" altLang="ja-JP" sz="1200" dirty="0">
                <a:solidFill>
                  <a:schemeClr val="tx1"/>
                </a:solidFill>
                <a:latin typeface="BIZ UDゴシック" panose="020B0400000000000000" pitchFamily="49" charset="-128"/>
                <a:ea typeface="BIZ UDゴシック" panose="020B0400000000000000" pitchFamily="49" charset="-128"/>
              </a:rPr>
              <a:t>2023</a:t>
            </a:r>
            <a:r>
              <a:rPr kumimoji="1" lang="ja-JP" altLang="en-US" sz="1200" dirty="0">
                <a:solidFill>
                  <a:schemeClr val="tx1"/>
                </a:solidFill>
                <a:latin typeface="BIZ UDゴシック" panose="020B0400000000000000" pitchFamily="49" charset="-128"/>
                <a:ea typeface="BIZ UDゴシック" panose="020B0400000000000000" pitchFamily="49" charset="-128"/>
              </a:rPr>
              <a:t>年</a:t>
            </a:r>
            <a:r>
              <a:rPr kumimoji="1" lang="en-US" altLang="ja-JP" sz="1200" dirty="0">
                <a:solidFill>
                  <a:schemeClr val="tx1"/>
                </a:solidFill>
                <a:latin typeface="BIZ UDゴシック" panose="020B0400000000000000" pitchFamily="49" charset="-128"/>
                <a:ea typeface="BIZ UDゴシック" panose="020B0400000000000000" pitchFamily="49" charset="-128"/>
              </a:rPr>
              <a:t>6</a:t>
            </a:r>
            <a:r>
              <a:rPr kumimoji="1" lang="ja-JP" altLang="en-US" sz="1200" dirty="0">
                <a:solidFill>
                  <a:schemeClr val="tx1"/>
                </a:solidFill>
                <a:latin typeface="BIZ UDゴシック" panose="020B0400000000000000" pitchFamily="49" charset="-128"/>
                <a:ea typeface="BIZ UDゴシック" panose="020B0400000000000000" pitchFamily="49" charset="-128"/>
              </a:rPr>
              <a:t>月</a:t>
            </a:r>
            <a:r>
              <a:rPr kumimoji="1" lang="en-US" altLang="ja-JP" sz="1200" dirty="0">
                <a:solidFill>
                  <a:schemeClr val="tx1"/>
                </a:solidFill>
                <a:latin typeface="BIZ UDゴシック" panose="020B0400000000000000" pitchFamily="49" charset="-128"/>
                <a:ea typeface="BIZ UDゴシック" panose="020B0400000000000000" pitchFamily="49" charset="-128"/>
              </a:rPr>
              <a:t>30</a:t>
            </a:r>
            <a:r>
              <a:rPr kumimoji="1" lang="ja-JP" altLang="en-US" sz="1200" dirty="0">
                <a:solidFill>
                  <a:schemeClr val="tx1"/>
                </a:solidFill>
                <a:latin typeface="BIZ UDゴシック" panose="020B0400000000000000" pitchFamily="49" charset="-128"/>
                <a:ea typeface="BIZ UDゴシック" panose="020B0400000000000000" pitchFamily="49" charset="-128"/>
              </a:rPr>
              <a:t>日</a:t>
            </a:r>
          </a:p>
        </p:txBody>
      </p:sp>
      <p:graphicFrame>
        <p:nvGraphicFramePr>
          <p:cNvPr id="4" name="オブジェクト 3">
            <a:extLst>
              <a:ext uri="{FF2B5EF4-FFF2-40B4-BE49-F238E27FC236}">
                <a16:creationId xmlns:a16="http://schemas.microsoft.com/office/drawing/2014/main" id="{4AD8961E-588A-2794-65B5-9546408561F9}"/>
              </a:ext>
            </a:extLst>
          </p:cNvPr>
          <p:cNvGraphicFramePr>
            <a:graphicFrameLocks noChangeAspect="1"/>
          </p:cNvGraphicFramePr>
          <p:nvPr>
            <p:extLst>
              <p:ext uri="{D42A27DB-BD31-4B8C-83A1-F6EECF244321}">
                <p14:modId xmlns:p14="http://schemas.microsoft.com/office/powerpoint/2010/main" val="2405226768"/>
              </p:ext>
            </p:extLst>
          </p:nvPr>
        </p:nvGraphicFramePr>
        <p:xfrm>
          <a:off x="374121" y="593019"/>
          <a:ext cx="6139568" cy="6595149"/>
        </p:xfrm>
        <a:graphic>
          <a:graphicData uri="http://schemas.openxmlformats.org/presentationml/2006/ole">
            <mc:AlternateContent xmlns:mc="http://schemas.openxmlformats.org/markup-compatibility/2006">
              <mc:Choice xmlns:v="urn:schemas-microsoft-com:vml" Requires="v">
                <p:oleObj name="Worksheet" r:id="rId3" imgW="5433237" imgH="5837077" progId="Excel.Sheet.12">
                  <p:embed/>
                </p:oleObj>
              </mc:Choice>
              <mc:Fallback>
                <p:oleObj name="Worksheet" r:id="rId3" imgW="5433237" imgH="5837077" progId="Excel.Sheet.12">
                  <p:embed/>
                  <p:pic>
                    <p:nvPicPr>
                      <p:cNvPr id="0" name=""/>
                      <p:cNvPicPr/>
                      <p:nvPr/>
                    </p:nvPicPr>
                    <p:blipFill>
                      <a:blip r:embed="rId4"/>
                      <a:stretch>
                        <a:fillRect/>
                      </a:stretch>
                    </p:blipFill>
                    <p:spPr>
                      <a:xfrm>
                        <a:off x="374121" y="593019"/>
                        <a:ext cx="6139568" cy="6595149"/>
                      </a:xfrm>
                      <a:prstGeom prst="rect">
                        <a:avLst/>
                      </a:prstGeom>
                    </p:spPr>
                  </p:pic>
                </p:oleObj>
              </mc:Fallback>
            </mc:AlternateContent>
          </a:graphicData>
        </a:graphic>
      </p:graphicFrame>
    </p:spTree>
    <p:extLst>
      <p:ext uri="{BB962C8B-B14F-4D97-AF65-F5344CB8AC3E}">
        <p14:creationId xmlns:p14="http://schemas.microsoft.com/office/powerpoint/2010/main" val="721429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B79B37-2F47-F0FA-F1E3-A9B96F46C823}"/>
              </a:ext>
            </a:extLst>
          </p:cNvPr>
          <p:cNvSpPr>
            <a:spLocks noGrp="1"/>
          </p:cNvSpPr>
          <p:nvPr>
            <p:ph type="title"/>
          </p:nvPr>
        </p:nvSpPr>
        <p:spPr/>
        <p:txBody>
          <a:bodyPr/>
          <a:lstStyle/>
          <a:p>
            <a:r>
              <a:rPr kumimoji="1" lang="ja-JP" altLang="en-US" dirty="0"/>
              <a:t>抄録集広告掲載申込書</a:t>
            </a:r>
          </a:p>
        </p:txBody>
      </p:sp>
      <p:sp>
        <p:nvSpPr>
          <p:cNvPr id="4" name="正方形/長方形 3">
            <a:extLst>
              <a:ext uri="{FF2B5EF4-FFF2-40B4-BE49-F238E27FC236}">
                <a16:creationId xmlns:a16="http://schemas.microsoft.com/office/drawing/2014/main" id="{D6308AF8-A60A-39AE-00CB-A4D5AE39A09B}"/>
              </a:ext>
            </a:extLst>
          </p:cNvPr>
          <p:cNvSpPr/>
          <p:nvPr/>
        </p:nvSpPr>
        <p:spPr>
          <a:xfrm>
            <a:off x="187650" y="7148808"/>
            <a:ext cx="6493525" cy="1529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3000"/>
              </a:lnSpc>
              <a:spcAft>
                <a:spcPts val="270"/>
              </a:spcAft>
            </a:pPr>
            <a:r>
              <a:rPr lang="ja-JP" altLang="en-US"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◆お申込み・お問合せ◆</a:t>
            </a:r>
            <a:endParaRPr lang="en-US"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日本遺伝学会第</a:t>
            </a:r>
            <a:r>
              <a:rPr lang="en-US" altLang="ja-JP" sz="1100" kern="100" dirty="0">
                <a:solidFill>
                  <a:srgbClr val="000000"/>
                </a:solidFill>
                <a:latin typeface="BIZ UDゴシック" panose="020B0400000000000000" pitchFamily="49" charset="-128"/>
                <a:ea typeface="BIZ UDゴシック" panose="020B0400000000000000" pitchFamily="49" charset="-128"/>
                <a:cs typeface="ＭＳ 明朝" panose="02020609040205080304" pitchFamily="17" charset="-128"/>
              </a:rPr>
              <a:t>95</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回大会</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Yu Gothic UI" panose="020B0500000000000000" pitchFamily="50" charset="-128"/>
              </a:rPr>
              <a:t> </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運営事務局</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株式会社コンベンションサポート九州　担当（松下） </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7000"/>
              </a:lnSpc>
              <a:spcAft>
                <a:spcPts val="290"/>
              </a:spcAft>
            </a:pP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862-0975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熊本市中央区新屋敷</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1-14-35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クロススクエア熊本九品寺</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7F-F</a:t>
            </a:r>
          </a:p>
          <a:p>
            <a:pPr>
              <a:lnSpc>
                <a:spcPct val="107000"/>
              </a:lnSpc>
              <a:spcAft>
                <a:spcPts val="290"/>
              </a:spcAft>
            </a:pP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TEL</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096-373-9188 </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FAX</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096-373-9191   E-mail:</a:t>
            </a:r>
            <a:r>
              <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hlinkClick r:id="rId2"/>
              </a:rPr>
              <a:t>gsj95@csk-gs.com</a:t>
            </a:r>
            <a:endPar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endParaRPr>
          </a:p>
          <a:p>
            <a:pPr>
              <a:lnSpc>
                <a:spcPct val="107000"/>
              </a:lnSpc>
              <a:spcAft>
                <a:spcPts val="290"/>
              </a:spcAft>
            </a:pP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お申し込みは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fax</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または、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E-mail</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でお願いします。</a:t>
            </a:r>
            <a:endPar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endParaRPr>
          </a:p>
        </p:txBody>
      </p:sp>
      <p:sp>
        <p:nvSpPr>
          <p:cNvPr id="5" name="正方形/長方形 4">
            <a:extLst>
              <a:ext uri="{FF2B5EF4-FFF2-40B4-BE49-F238E27FC236}">
                <a16:creationId xmlns:a16="http://schemas.microsoft.com/office/drawing/2014/main" id="{93F5383F-B366-DD1B-BF0B-06F9CC62FE5F}"/>
              </a:ext>
            </a:extLst>
          </p:cNvPr>
          <p:cNvSpPr/>
          <p:nvPr/>
        </p:nvSpPr>
        <p:spPr>
          <a:xfrm>
            <a:off x="1636889" y="6915793"/>
            <a:ext cx="3544711" cy="21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申込締切：</a:t>
            </a:r>
            <a:r>
              <a:rPr kumimoji="1" lang="en-US" altLang="ja-JP" sz="1200" dirty="0">
                <a:solidFill>
                  <a:schemeClr val="tx1"/>
                </a:solidFill>
                <a:latin typeface="BIZ UDゴシック" panose="020B0400000000000000" pitchFamily="49" charset="-128"/>
                <a:ea typeface="BIZ UDゴシック" panose="020B0400000000000000" pitchFamily="49" charset="-128"/>
              </a:rPr>
              <a:t>2023</a:t>
            </a:r>
            <a:r>
              <a:rPr kumimoji="1" lang="ja-JP" altLang="en-US" sz="1200" dirty="0">
                <a:solidFill>
                  <a:schemeClr val="tx1"/>
                </a:solidFill>
                <a:latin typeface="BIZ UDゴシック" panose="020B0400000000000000" pitchFamily="49" charset="-128"/>
                <a:ea typeface="BIZ UDゴシック" panose="020B0400000000000000" pitchFamily="49" charset="-128"/>
              </a:rPr>
              <a:t>年</a:t>
            </a:r>
            <a:r>
              <a:rPr kumimoji="1" lang="en-US" altLang="ja-JP" sz="1200" dirty="0">
                <a:solidFill>
                  <a:schemeClr val="tx1"/>
                </a:solidFill>
                <a:latin typeface="BIZ UDゴシック" panose="020B0400000000000000" pitchFamily="49" charset="-128"/>
                <a:ea typeface="BIZ UDゴシック" panose="020B0400000000000000" pitchFamily="49" charset="-128"/>
              </a:rPr>
              <a:t>6</a:t>
            </a:r>
            <a:r>
              <a:rPr kumimoji="1" lang="ja-JP" altLang="en-US" sz="1200" dirty="0">
                <a:solidFill>
                  <a:schemeClr val="tx1"/>
                </a:solidFill>
                <a:latin typeface="BIZ UDゴシック" panose="020B0400000000000000" pitchFamily="49" charset="-128"/>
                <a:ea typeface="BIZ UDゴシック" panose="020B0400000000000000" pitchFamily="49" charset="-128"/>
              </a:rPr>
              <a:t>月</a:t>
            </a:r>
            <a:r>
              <a:rPr kumimoji="1" lang="en-US" altLang="ja-JP" sz="1200" dirty="0">
                <a:solidFill>
                  <a:schemeClr val="tx1"/>
                </a:solidFill>
                <a:latin typeface="BIZ UDゴシック" panose="020B0400000000000000" pitchFamily="49" charset="-128"/>
                <a:ea typeface="BIZ UDゴシック" panose="020B0400000000000000" pitchFamily="49" charset="-128"/>
              </a:rPr>
              <a:t>30</a:t>
            </a:r>
            <a:r>
              <a:rPr kumimoji="1" lang="ja-JP" altLang="en-US" sz="1200" dirty="0">
                <a:solidFill>
                  <a:schemeClr val="tx1"/>
                </a:solidFill>
                <a:latin typeface="BIZ UDゴシック" panose="020B0400000000000000" pitchFamily="49" charset="-128"/>
                <a:ea typeface="BIZ UDゴシック" panose="020B0400000000000000" pitchFamily="49" charset="-128"/>
              </a:rPr>
              <a:t>日</a:t>
            </a:r>
          </a:p>
        </p:txBody>
      </p:sp>
      <p:graphicFrame>
        <p:nvGraphicFramePr>
          <p:cNvPr id="3" name="オブジェクト 2">
            <a:extLst>
              <a:ext uri="{FF2B5EF4-FFF2-40B4-BE49-F238E27FC236}">
                <a16:creationId xmlns:a16="http://schemas.microsoft.com/office/drawing/2014/main" id="{D80C3C92-FCF3-2BFA-FF51-7C86D2AA95CF}"/>
              </a:ext>
            </a:extLst>
          </p:cNvPr>
          <p:cNvGraphicFramePr>
            <a:graphicFrameLocks noChangeAspect="1"/>
          </p:cNvGraphicFramePr>
          <p:nvPr>
            <p:extLst>
              <p:ext uri="{D42A27DB-BD31-4B8C-83A1-F6EECF244321}">
                <p14:modId xmlns:p14="http://schemas.microsoft.com/office/powerpoint/2010/main" val="2100196490"/>
              </p:ext>
            </p:extLst>
          </p:nvPr>
        </p:nvGraphicFramePr>
        <p:xfrm>
          <a:off x="223244" y="940963"/>
          <a:ext cx="6445405" cy="3118198"/>
        </p:xfrm>
        <a:graphic>
          <a:graphicData uri="http://schemas.openxmlformats.org/presentationml/2006/ole">
            <mc:AlternateContent xmlns:mc="http://schemas.openxmlformats.org/markup-compatibility/2006">
              <mc:Choice xmlns:v="urn:schemas-microsoft-com:vml" Requires="v">
                <p:oleObj name="Worksheet" r:id="rId3" imgW="5433237" imgH="2628806" progId="Excel.Sheet.12">
                  <p:embed/>
                </p:oleObj>
              </mc:Choice>
              <mc:Fallback>
                <p:oleObj name="Worksheet" r:id="rId3" imgW="5433237" imgH="2628806" progId="Excel.Sheet.12">
                  <p:embed/>
                  <p:pic>
                    <p:nvPicPr>
                      <p:cNvPr id="0" name=""/>
                      <p:cNvPicPr/>
                      <p:nvPr/>
                    </p:nvPicPr>
                    <p:blipFill>
                      <a:blip r:embed="rId4"/>
                      <a:stretch>
                        <a:fillRect/>
                      </a:stretch>
                    </p:blipFill>
                    <p:spPr>
                      <a:xfrm>
                        <a:off x="223244" y="940963"/>
                        <a:ext cx="6445405" cy="3118198"/>
                      </a:xfrm>
                      <a:prstGeom prst="rect">
                        <a:avLst/>
                      </a:prstGeom>
                    </p:spPr>
                  </p:pic>
                </p:oleObj>
              </mc:Fallback>
            </mc:AlternateContent>
          </a:graphicData>
        </a:graphic>
      </p:graphicFrame>
      <p:graphicFrame>
        <p:nvGraphicFramePr>
          <p:cNvPr id="8" name="オブジェクト 7">
            <a:extLst>
              <a:ext uri="{FF2B5EF4-FFF2-40B4-BE49-F238E27FC236}">
                <a16:creationId xmlns:a16="http://schemas.microsoft.com/office/drawing/2014/main" id="{36CD1490-A47E-56B6-F88E-94F4FE071322}"/>
              </a:ext>
            </a:extLst>
          </p:cNvPr>
          <p:cNvGraphicFramePr>
            <a:graphicFrameLocks noChangeAspect="1"/>
          </p:cNvGraphicFramePr>
          <p:nvPr>
            <p:extLst>
              <p:ext uri="{D42A27DB-BD31-4B8C-83A1-F6EECF244321}">
                <p14:modId xmlns:p14="http://schemas.microsoft.com/office/powerpoint/2010/main" val="3421919861"/>
              </p:ext>
            </p:extLst>
          </p:nvPr>
        </p:nvGraphicFramePr>
        <p:xfrm>
          <a:off x="187649" y="4242595"/>
          <a:ext cx="6525979" cy="1982840"/>
        </p:xfrm>
        <a:graphic>
          <a:graphicData uri="http://schemas.openxmlformats.org/presentationml/2006/ole">
            <mc:AlternateContent xmlns:mc="http://schemas.openxmlformats.org/markup-compatibility/2006">
              <mc:Choice xmlns:v="urn:schemas-microsoft-com:vml" Requires="v">
                <p:oleObj name="Worksheet" r:id="rId5" imgW="7139975" imgH="2163876" progId="Excel.Sheet.12">
                  <p:embed/>
                </p:oleObj>
              </mc:Choice>
              <mc:Fallback>
                <p:oleObj name="Worksheet" r:id="rId5" imgW="7139975" imgH="2163876" progId="Excel.Sheet.12">
                  <p:embed/>
                  <p:pic>
                    <p:nvPicPr>
                      <p:cNvPr id="0" name=""/>
                      <p:cNvPicPr/>
                      <p:nvPr/>
                    </p:nvPicPr>
                    <p:blipFill>
                      <a:blip r:embed="rId6"/>
                      <a:stretch>
                        <a:fillRect/>
                      </a:stretch>
                    </p:blipFill>
                    <p:spPr>
                      <a:xfrm>
                        <a:off x="187649" y="4242595"/>
                        <a:ext cx="6525979" cy="1982840"/>
                      </a:xfrm>
                      <a:prstGeom prst="rect">
                        <a:avLst/>
                      </a:prstGeom>
                    </p:spPr>
                  </p:pic>
                </p:oleObj>
              </mc:Fallback>
            </mc:AlternateContent>
          </a:graphicData>
        </a:graphic>
      </p:graphicFrame>
      <p:sp>
        <p:nvSpPr>
          <p:cNvPr id="9" name="正方形/長方形 8">
            <a:extLst>
              <a:ext uri="{FF2B5EF4-FFF2-40B4-BE49-F238E27FC236}">
                <a16:creationId xmlns:a16="http://schemas.microsoft.com/office/drawing/2014/main" id="{D88B0F25-5286-7742-8E0C-5ABC151D7BB4}"/>
              </a:ext>
            </a:extLst>
          </p:cNvPr>
          <p:cNvSpPr/>
          <p:nvPr/>
        </p:nvSpPr>
        <p:spPr>
          <a:xfrm>
            <a:off x="1236057" y="6289491"/>
            <a:ext cx="4737098" cy="21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dirty="0">
                <a:solidFill>
                  <a:schemeClr val="tx1"/>
                </a:solidFill>
                <a:latin typeface="BIZ UDゴシック" panose="020B0400000000000000" pitchFamily="49" charset="-128"/>
                <a:ea typeface="BIZ UDゴシック" panose="020B0400000000000000" pitchFamily="49" charset="-128"/>
              </a:rPr>
              <a:t>ご希望の申し込み箇所にチェックをお願い致します。</a:t>
            </a:r>
          </a:p>
        </p:txBody>
      </p:sp>
    </p:spTree>
    <p:extLst>
      <p:ext uri="{BB962C8B-B14F-4D97-AF65-F5344CB8AC3E}">
        <p14:creationId xmlns:p14="http://schemas.microsoft.com/office/powerpoint/2010/main" val="493022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A4D6E-8ADC-F455-9C83-D9B05C02E9DC}"/>
              </a:ext>
            </a:extLst>
          </p:cNvPr>
          <p:cNvSpPr>
            <a:spLocks noGrp="1"/>
          </p:cNvSpPr>
          <p:nvPr>
            <p:ph type="title"/>
          </p:nvPr>
        </p:nvSpPr>
        <p:spPr/>
        <p:txBody>
          <a:bodyPr/>
          <a:lstStyle/>
          <a:p>
            <a:r>
              <a:rPr kumimoji="1" lang="ja-JP" altLang="en-US" dirty="0"/>
              <a:t>寄付金申込書</a:t>
            </a:r>
          </a:p>
        </p:txBody>
      </p:sp>
      <p:graphicFrame>
        <p:nvGraphicFramePr>
          <p:cNvPr id="4" name="オブジェクト 3">
            <a:extLst>
              <a:ext uri="{FF2B5EF4-FFF2-40B4-BE49-F238E27FC236}">
                <a16:creationId xmlns:a16="http://schemas.microsoft.com/office/drawing/2014/main" id="{60237A61-149C-AE34-AD37-17999F6938E3}"/>
              </a:ext>
            </a:extLst>
          </p:cNvPr>
          <p:cNvGraphicFramePr>
            <a:graphicFrameLocks noChangeAspect="1"/>
          </p:cNvGraphicFramePr>
          <p:nvPr>
            <p:extLst>
              <p:ext uri="{D42A27DB-BD31-4B8C-83A1-F6EECF244321}">
                <p14:modId xmlns:p14="http://schemas.microsoft.com/office/powerpoint/2010/main" val="3991810343"/>
              </p:ext>
            </p:extLst>
          </p:nvPr>
        </p:nvGraphicFramePr>
        <p:xfrm>
          <a:off x="221263" y="654755"/>
          <a:ext cx="6431009" cy="5204177"/>
        </p:xfrm>
        <a:graphic>
          <a:graphicData uri="http://schemas.openxmlformats.org/presentationml/2006/ole">
            <mc:AlternateContent xmlns:mc="http://schemas.openxmlformats.org/markup-compatibility/2006">
              <mc:Choice xmlns:v="urn:schemas-microsoft-com:vml" Requires="v">
                <p:oleObj name="Worksheet" r:id="rId2" imgW="5433237" imgH="4396897" progId="Excel.Sheet.12">
                  <p:embed/>
                </p:oleObj>
              </mc:Choice>
              <mc:Fallback>
                <p:oleObj name="Worksheet" r:id="rId2" imgW="5433237" imgH="4396897" progId="Excel.Sheet.12">
                  <p:embed/>
                  <p:pic>
                    <p:nvPicPr>
                      <p:cNvPr id="0" name=""/>
                      <p:cNvPicPr/>
                      <p:nvPr/>
                    </p:nvPicPr>
                    <p:blipFill>
                      <a:blip r:embed="rId3"/>
                      <a:stretch>
                        <a:fillRect/>
                      </a:stretch>
                    </p:blipFill>
                    <p:spPr>
                      <a:xfrm>
                        <a:off x="221263" y="654755"/>
                        <a:ext cx="6431009" cy="5204177"/>
                      </a:xfrm>
                      <a:prstGeom prst="rect">
                        <a:avLst/>
                      </a:prstGeom>
                    </p:spPr>
                  </p:pic>
                </p:oleObj>
              </mc:Fallback>
            </mc:AlternateContent>
          </a:graphicData>
        </a:graphic>
      </p:graphicFrame>
      <p:sp>
        <p:nvSpPr>
          <p:cNvPr id="5" name="正方形/長方形 4">
            <a:extLst>
              <a:ext uri="{FF2B5EF4-FFF2-40B4-BE49-F238E27FC236}">
                <a16:creationId xmlns:a16="http://schemas.microsoft.com/office/drawing/2014/main" id="{5E6ED6ED-00A5-73A8-3E0B-4AEA101AD5D4}"/>
              </a:ext>
            </a:extLst>
          </p:cNvPr>
          <p:cNvSpPr/>
          <p:nvPr/>
        </p:nvSpPr>
        <p:spPr>
          <a:xfrm>
            <a:off x="187650" y="7428091"/>
            <a:ext cx="6493525" cy="1529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3000"/>
              </a:lnSpc>
              <a:spcAft>
                <a:spcPts val="270"/>
              </a:spcAft>
            </a:pPr>
            <a:r>
              <a:rPr lang="ja-JP" altLang="en-US"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◆お申込み・お問合せ◆</a:t>
            </a:r>
            <a:endParaRPr lang="en-US"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日本遺伝学会第</a:t>
            </a:r>
            <a:r>
              <a:rPr lang="en-US" altLang="ja-JP" sz="1100" kern="100" dirty="0">
                <a:solidFill>
                  <a:srgbClr val="000000"/>
                </a:solidFill>
                <a:latin typeface="BIZ UDゴシック" panose="020B0400000000000000" pitchFamily="49" charset="-128"/>
                <a:ea typeface="BIZ UDゴシック" panose="020B0400000000000000" pitchFamily="49" charset="-128"/>
                <a:cs typeface="ＭＳ 明朝" panose="02020609040205080304" pitchFamily="17" charset="-128"/>
              </a:rPr>
              <a:t>95</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回大会</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Yu Gothic UI" panose="020B0500000000000000" pitchFamily="50" charset="-128"/>
              </a:rPr>
              <a:t> </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運営事務局</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株式会社コンベンションサポート九州　担当（松下） </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7000"/>
              </a:lnSpc>
              <a:spcAft>
                <a:spcPts val="290"/>
              </a:spcAft>
            </a:pP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862-0975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熊本市中央区新屋敷</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1-14-35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クロススクエア熊本九品寺</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7F-F</a:t>
            </a:r>
          </a:p>
          <a:p>
            <a:pPr>
              <a:lnSpc>
                <a:spcPct val="107000"/>
              </a:lnSpc>
              <a:spcAft>
                <a:spcPts val="290"/>
              </a:spcAft>
            </a:pP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TEL</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096-373-9188 </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FAX</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096-373-9191   E-mail:</a:t>
            </a:r>
            <a:r>
              <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hlinkClick r:id="rId4"/>
              </a:rPr>
              <a:t>gsj95@csk-gs.com</a:t>
            </a:r>
            <a:endPar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endParaRPr>
          </a:p>
          <a:p>
            <a:pPr>
              <a:lnSpc>
                <a:spcPct val="107000"/>
              </a:lnSpc>
              <a:spcAft>
                <a:spcPts val="290"/>
              </a:spcAft>
            </a:pP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お申し込みは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fax</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または、</a:t>
            </a:r>
            <a:r>
              <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E-mail</a:t>
            </a:r>
            <a:r>
              <a:rPr lang="ja-JP" altLang="en-US"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rPr>
              <a:t>でお願いします。</a:t>
            </a:r>
            <a:endParaRPr lang="en-US" altLang="ja-JP" sz="1200" dirty="0">
              <a:solidFill>
                <a:srgbClr val="FF0000"/>
              </a:solidFill>
              <a:latin typeface="BIZ UDゴシック" panose="020B0400000000000000" pitchFamily="49" charset="-128"/>
              <a:ea typeface="BIZ UDゴシック" panose="020B0400000000000000" pitchFamily="49" charset="-128"/>
              <a:cs typeface="游明朝" panose="02020400000000000000" pitchFamily="18" charset="-128"/>
            </a:endParaRPr>
          </a:p>
        </p:txBody>
      </p:sp>
      <p:sp>
        <p:nvSpPr>
          <p:cNvPr id="6" name="正方形/長方形 5">
            <a:extLst>
              <a:ext uri="{FF2B5EF4-FFF2-40B4-BE49-F238E27FC236}">
                <a16:creationId xmlns:a16="http://schemas.microsoft.com/office/drawing/2014/main" id="{30ED4C95-975F-4278-999A-8395F8D0CB2F}"/>
              </a:ext>
            </a:extLst>
          </p:cNvPr>
          <p:cNvSpPr/>
          <p:nvPr/>
        </p:nvSpPr>
        <p:spPr>
          <a:xfrm>
            <a:off x="1636889" y="7059610"/>
            <a:ext cx="3544711" cy="21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申込締切：</a:t>
            </a:r>
            <a:r>
              <a:rPr kumimoji="1" lang="en-US" altLang="ja-JP" sz="1200" dirty="0">
                <a:solidFill>
                  <a:schemeClr val="tx1"/>
                </a:solidFill>
                <a:latin typeface="BIZ UDゴシック" panose="020B0400000000000000" pitchFamily="49" charset="-128"/>
                <a:ea typeface="BIZ UDゴシック" panose="020B0400000000000000" pitchFamily="49" charset="-128"/>
              </a:rPr>
              <a:t>2023</a:t>
            </a:r>
            <a:r>
              <a:rPr kumimoji="1" lang="ja-JP" altLang="en-US" sz="1200" dirty="0">
                <a:solidFill>
                  <a:schemeClr val="tx1"/>
                </a:solidFill>
                <a:latin typeface="BIZ UDゴシック" panose="020B0400000000000000" pitchFamily="49" charset="-128"/>
                <a:ea typeface="BIZ UDゴシック" panose="020B0400000000000000" pitchFamily="49" charset="-128"/>
              </a:rPr>
              <a:t>年</a:t>
            </a:r>
            <a:r>
              <a:rPr kumimoji="1" lang="en-US" altLang="ja-JP" sz="1200" dirty="0">
                <a:solidFill>
                  <a:schemeClr val="tx1"/>
                </a:solidFill>
                <a:latin typeface="BIZ UDゴシック" panose="020B0400000000000000" pitchFamily="49" charset="-128"/>
                <a:ea typeface="BIZ UDゴシック" panose="020B0400000000000000" pitchFamily="49" charset="-128"/>
              </a:rPr>
              <a:t>8</a:t>
            </a:r>
            <a:r>
              <a:rPr kumimoji="1" lang="ja-JP" altLang="en-US" sz="1200" dirty="0">
                <a:solidFill>
                  <a:schemeClr val="tx1"/>
                </a:solidFill>
                <a:latin typeface="BIZ UDゴシック" panose="020B0400000000000000" pitchFamily="49" charset="-128"/>
                <a:ea typeface="BIZ UDゴシック" panose="020B0400000000000000" pitchFamily="49" charset="-128"/>
              </a:rPr>
              <a:t>月</a:t>
            </a:r>
            <a:r>
              <a:rPr kumimoji="1" lang="en-US" altLang="ja-JP" sz="1200" dirty="0">
                <a:solidFill>
                  <a:schemeClr val="tx1"/>
                </a:solidFill>
                <a:latin typeface="BIZ UDゴシック" panose="020B0400000000000000" pitchFamily="49" charset="-128"/>
                <a:ea typeface="BIZ UDゴシック" panose="020B0400000000000000" pitchFamily="49" charset="-128"/>
              </a:rPr>
              <a:t>31</a:t>
            </a:r>
            <a:r>
              <a:rPr kumimoji="1" lang="ja-JP" altLang="en-US" sz="1200" dirty="0">
                <a:solidFill>
                  <a:schemeClr val="tx1"/>
                </a:solidFill>
                <a:latin typeface="BIZ UDゴシック" panose="020B0400000000000000" pitchFamily="49" charset="-128"/>
                <a:ea typeface="BIZ UDゴシック" panose="020B0400000000000000" pitchFamily="49" charset="-128"/>
              </a:rPr>
              <a:t>日</a:t>
            </a:r>
          </a:p>
        </p:txBody>
      </p:sp>
      <p:sp>
        <p:nvSpPr>
          <p:cNvPr id="3" name="正方形/長方形 2">
            <a:extLst>
              <a:ext uri="{FF2B5EF4-FFF2-40B4-BE49-F238E27FC236}">
                <a16:creationId xmlns:a16="http://schemas.microsoft.com/office/drawing/2014/main" id="{D5840EAB-6347-1ED4-A699-0075BB2B4E3C}"/>
              </a:ext>
            </a:extLst>
          </p:cNvPr>
          <p:cNvSpPr/>
          <p:nvPr/>
        </p:nvSpPr>
        <p:spPr>
          <a:xfrm>
            <a:off x="1543756" y="5732344"/>
            <a:ext cx="3973689" cy="309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１口　</a:t>
            </a:r>
            <a:r>
              <a:rPr kumimoji="1" lang="en-US" altLang="ja-JP" sz="1100" dirty="0">
                <a:solidFill>
                  <a:schemeClr val="tx1"/>
                </a:solidFill>
                <a:latin typeface="BIZ UDPゴシック" panose="020B0400000000000000" pitchFamily="50" charset="-128"/>
                <a:ea typeface="BIZ UDPゴシック" panose="020B0400000000000000" pitchFamily="50" charset="-128"/>
              </a:rPr>
              <a:t>20,000</a:t>
            </a:r>
            <a:r>
              <a:rPr kumimoji="1" lang="ja-JP" altLang="en-US" sz="1100" dirty="0">
                <a:solidFill>
                  <a:schemeClr val="tx1"/>
                </a:solidFill>
                <a:latin typeface="BIZ UDPゴシック" panose="020B0400000000000000" pitchFamily="50" charset="-128"/>
                <a:ea typeface="BIZ UDPゴシック" panose="020B0400000000000000" pitchFamily="50" charset="-128"/>
              </a:rPr>
              <a:t>円以上でお願いします。</a:t>
            </a:r>
          </a:p>
        </p:txBody>
      </p:sp>
    </p:spTree>
    <p:extLst>
      <p:ext uri="{BB962C8B-B14F-4D97-AF65-F5344CB8AC3E}">
        <p14:creationId xmlns:p14="http://schemas.microsoft.com/office/powerpoint/2010/main" val="342229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339D66-54F3-EE96-A0D2-0F2BDFF4C444}"/>
              </a:ext>
            </a:extLst>
          </p:cNvPr>
          <p:cNvSpPr>
            <a:spLocks noGrp="1"/>
          </p:cNvSpPr>
          <p:nvPr>
            <p:ph type="title"/>
          </p:nvPr>
        </p:nvSpPr>
        <p:spPr/>
        <p:txBody>
          <a:bodyPr/>
          <a:lstStyle/>
          <a:p>
            <a:r>
              <a:rPr kumimoji="1" lang="ja-JP" altLang="en-US" dirty="0"/>
              <a:t>日本遺伝学会</a:t>
            </a:r>
            <a:r>
              <a:rPr lang="ja-JP" altLang="en-US" dirty="0"/>
              <a:t>第</a:t>
            </a:r>
            <a:r>
              <a:rPr lang="en-US" altLang="ja-JP" dirty="0"/>
              <a:t>95</a:t>
            </a:r>
            <a:r>
              <a:rPr lang="ja-JP" altLang="en-US" dirty="0"/>
              <a:t>回大会支援のお願い</a:t>
            </a:r>
            <a:endParaRPr kumimoji="1" lang="ja-JP" altLang="en-US" dirty="0"/>
          </a:p>
        </p:txBody>
      </p:sp>
      <p:sp>
        <p:nvSpPr>
          <p:cNvPr id="3" name="コンテンツ プレースホルダー 2">
            <a:extLst>
              <a:ext uri="{FF2B5EF4-FFF2-40B4-BE49-F238E27FC236}">
                <a16:creationId xmlns:a16="http://schemas.microsoft.com/office/drawing/2014/main" id="{B2DFEF85-9986-171D-B8BF-E8E35CE071FA}"/>
              </a:ext>
            </a:extLst>
          </p:cNvPr>
          <p:cNvSpPr>
            <a:spLocks noGrp="1"/>
          </p:cNvSpPr>
          <p:nvPr>
            <p:ph idx="1"/>
          </p:nvPr>
        </p:nvSpPr>
        <p:spPr/>
        <p:txBody>
          <a:bodyPr>
            <a:normAutofit fontScale="92500"/>
          </a:bodyPr>
          <a:lstStyle/>
          <a:p>
            <a:pPr marL="0" indent="0">
              <a:lnSpc>
                <a:spcPct val="110000"/>
              </a:lnSpc>
              <a:spcAft>
                <a:spcPts val="275"/>
              </a:spcAft>
              <a:buNone/>
            </a:pPr>
            <a:r>
              <a:rPr lang="ja-JP" altLang="ja-JP" sz="1200" kern="100" dirty="0">
                <a:effectLst/>
                <a:cs typeface="Yu Gothic UI" panose="020B0500000000000000" pitchFamily="50" charset="-128"/>
              </a:rPr>
              <a:t>謹啓 </a:t>
            </a:r>
            <a:r>
              <a:rPr lang="en-US" altLang="ja-JP" sz="1200" kern="100" dirty="0">
                <a:effectLst/>
                <a:cs typeface="Yu Gothic UI" panose="020B0500000000000000" pitchFamily="50" charset="-128"/>
              </a:rPr>
              <a:t> </a:t>
            </a:r>
            <a:endParaRPr lang="en-US" altLang="ja-JP" sz="1200" kern="100" dirty="0"/>
          </a:p>
          <a:p>
            <a:pPr marL="0" indent="0">
              <a:lnSpc>
                <a:spcPct val="120000"/>
              </a:lnSpc>
              <a:spcAft>
                <a:spcPts val="275"/>
              </a:spcAft>
              <a:buNone/>
            </a:pPr>
            <a:r>
              <a:rPr lang="ja-JP" altLang="en-US" sz="1200" kern="100" dirty="0">
                <a:solidFill>
                  <a:srgbClr val="000000"/>
                </a:solidFill>
                <a:effectLst/>
                <a:cs typeface="ＭＳ 明朝" panose="02020609040205080304" pitchFamily="17" charset="-128"/>
              </a:rPr>
              <a:t>　</a:t>
            </a:r>
            <a:r>
              <a:rPr lang="ja-JP" altLang="ja-JP" sz="1200" kern="100" dirty="0">
                <a:effectLst/>
                <a:cs typeface="ＭＳ 明朝" panose="02020609040205080304" pitchFamily="17" charset="-128"/>
              </a:rPr>
              <a:t>時下、貴社におかれましては益々ご清祥のこととお慶び申し上げます。ご平素より私共にご高配を賜り、厚く御礼申し上げます｡</a:t>
            </a:r>
            <a:r>
              <a:rPr lang="ja-JP" altLang="ja-JP" sz="1200" kern="100" dirty="0">
                <a:effectLst/>
                <a:cs typeface="Yu Gothic UI" panose="020B0500000000000000" pitchFamily="50" charset="-128"/>
              </a:rPr>
              <a:t> </a:t>
            </a:r>
            <a:endParaRPr lang="en-US" altLang="ja-JP" sz="1200" kern="100" dirty="0"/>
          </a:p>
          <a:p>
            <a:pPr marL="0" indent="0">
              <a:lnSpc>
                <a:spcPct val="120000"/>
              </a:lnSpc>
              <a:spcAft>
                <a:spcPts val="275"/>
              </a:spcAft>
              <a:buNone/>
            </a:pPr>
            <a:r>
              <a:rPr lang="ja-JP" altLang="en-US" sz="1200" kern="100" dirty="0">
                <a:effectLst/>
                <a:cs typeface="ＭＳ 明朝" panose="02020609040205080304" pitchFamily="17" charset="-128"/>
              </a:rPr>
              <a:t>　</a:t>
            </a:r>
            <a:r>
              <a:rPr lang="ja-JP" altLang="ja-JP" sz="1200" kern="100" dirty="0">
                <a:effectLst/>
                <a:cs typeface="ＭＳ 明朝" panose="02020609040205080304" pitchFamily="17" charset="-128"/>
              </a:rPr>
              <a:t>さて､この度「日本遺伝学会第９５回大会」を令和５年</a:t>
            </a:r>
            <a:r>
              <a:rPr lang="ja-JP" altLang="en-US" sz="1200" kern="100" dirty="0">
                <a:cs typeface="ＭＳ 明朝" panose="02020609040205080304" pitchFamily="17" charset="-128"/>
              </a:rPr>
              <a:t>９</a:t>
            </a:r>
            <a:r>
              <a:rPr lang="ja-JP" altLang="ja-JP" sz="1200" kern="100" dirty="0">
                <a:effectLst/>
                <a:cs typeface="ＭＳ 明朝" panose="02020609040205080304" pitchFamily="17" charset="-128"/>
              </a:rPr>
              <a:t>月６日</a:t>
            </a:r>
            <a:r>
              <a:rPr lang="en-US" altLang="ja-JP" sz="1200" kern="100" dirty="0">
                <a:effectLst/>
                <a:cs typeface="ＭＳ 明朝" panose="02020609040205080304" pitchFamily="17" charset="-128"/>
              </a:rPr>
              <a:t>(</a:t>
            </a:r>
            <a:r>
              <a:rPr lang="ja-JP" altLang="ja-JP" sz="1200" kern="100" dirty="0">
                <a:effectLst/>
                <a:cs typeface="ＭＳ 明朝" panose="02020609040205080304" pitchFamily="17" charset="-128"/>
              </a:rPr>
              <a:t>水</a:t>
            </a:r>
            <a:r>
              <a:rPr lang="en-US" altLang="ja-JP" sz="1200" kern="100" dirty="0">
                <a:effectLst/>
                <a:cs typeface="ＭＳ 明朝" panose="02020609040205080304" pitchFamily="17" charset="-128"/>
              </a:rPr>
              <a:t>)</a:t>
            </a:r>
            <a:r>
              <a:rPr lang="ja-JP" altLang="ja-JP" sz="1200" kern="100" dirty="0">
                <a:effectLst/>
                <a:cs typeface="ＭＳ 明朝" panose="02020609040205080304" pitchFamily="17" charset="-128"/>
              </a:rPr>
              <a:t>〜８日</a:t>
            </a:r>
            <a:r>
              <a:rPr lang="en-US" altLang="ja-JP" sz="1200" kern="100" dirty="0">
                <a:effectLst/>
                <a:cs typeface="ＭＳ 明朝" panose="02020609040205080304" pitchFamily="17" charset="-128"/>
              </a:rPr>
              <a:t>(</a:t>
            </a:r>
            <a:r>
              <a:rPr lang="ja-JP" altLang="ja-JP" sz="1200" kern="100" dirty="0">
                <a:effectLst/>
                <a:cs typeface="ＭＳ 明朝" panose="02020609040205080304" pitchFamily="17" charset="-128"/>
              </a:rPr>
              <a:t>金</a:t>
            </a:r>
            <a:r>
              <a:rPr lang="en-US" altLang="ja-JP" sz="1200" kern="100" dirty="0">
                <a:effectLst/>
                <a:cs typeface="ＭＳ 明朝" panose="02020609040205080304" pitchFamily="17" charset="-128"/>
              </a:rPr>
              <a:t>)</a:t>
            </a:r>
            <a:r>
              <a:rPr lang="ja-JP" altLang="ja-JP" sz="1200" kern="100" dirty="0">
                <a:effectLst/>
                <a:cs typeface="ＭＳ 明朝" panose="02020609040205080304" pitchFamily="17" charset="-128"/>
              </a:rPr>
              <a:t>に、くまもと県民交流館パレアにて開催させて頂くことになり、鋭意準備を進めております。 日本遺伝学会は、日本育種学会を前身とし</a:t>
            </a:r>
            <a:r>
              <a:rPr lang="en-US" altLang="ja-JP" sz="1200" kern="100" dirty="0">
                <a:effectLst/>
                <a:cs typeface="ＭＳ 明朝" panose="02020609040205080304" pitchFamily="17" charset="-128"/>
              </a:rPr>
              <a:t>1920</a:t>
            </a:r>
            <a:r>
              <a:rPr lang="ja-JP" altLang="ja-JP" sz="1200" kern="100" dirty="0">
                <a:effectLst/>
                <a:cs typeface="ＭＳ 明朝" panose="02020609040205080304" pitchFamily="17" charset="-128"/>
              </a:rPr>
              <a:t>年</a:t>
            </a:r>
            <a:r>
              <a:rPr lang="en-US" altLang="ja-JP" sz="1200" kern="100" dirty="0">
                <a:effectLst/>
                <a:cs typeface="ＭＳ 明朝" panose="02020609040205080304" pitchFamily="17" charset="-128"/>
              </a:rPr>
              <a:t>6</a:t>
            </a:r>
            <a:r>
              <a:rPr lang="ja-JP" altLang="ja-JP" sz="1200" kern="100" dirty="0">
                <a:effectLst/>
                <a:cs typeface="ＭＳ 明朝" panose="02020609040205080304" pitchFamily="17" charset="-128"/>
              </a:rPr>
              <a:t>月に設立され、</a:t>
            </a:r>
            <a:r>
              <a:rPr lang="en-US" altLang="ja-JP" sz="1200" kern="100" dirty="0">
                <a:effectLst/>
                <a:cs typeface="ＭＳ 明朝" panose="02020609040205080304" pitchFamily="17" charset="-128"/>
              </a:rPr>
              <a:t>2020</a:t>
            </a:r>
            <a:r>
              <a:rPr lang="ja-JP" altLang="ja-JP" sz="1200" kern="100" dirty="0">
                <a:effectLst/>
                <a:cs typeface="ＭＳ 明朝" panose="02020609040205080304" pitchFamily="17" charset="-128"/>
              </a:rPr>
              <a:t>年度に</a:t>
            </a:r>
            <a:r>
              <a:rPr lang="en-US" altLang="ja-JP" sz="1200" kern="100" dirty="0">
                <a:effectLst/>
                <a:cs typeface="ＭＳ 明朝" panose="02020609040205080304" pitchFamily="17" charset="-128"/>
              </a:rPr>
              <a:t>100</a:t>
            </a:r>
            <a:r>
              <a:rPr lang="ja-JP" altLang="ja-JP" sz="1200" kern="100" dirty="0">
                <a:effectLst/>
                <a:cs typeface="ＭＳ 明朝" panose="02020609040205080304" pitchFamily="17" charset="-128"/>
              </a:rPr>
              <a:t>周年を迎えた歴史ある学会です。細菌から高等生物まで「いきもの」全てを対象とし、「遺伝」つまり、「生物はどのようにいのちをつなぎ、なぜ子は親に似て、かつ、なぜ皆少しずつ違うのか」、という謎の解明を目指す研究者が集い、年に</a:t>
            </a:r>
            <a:r>
              <a:rPr lang="ja-JP" altLang="en-US" sz="1200" kern="100" dirty="0">
                <a:effectLst/>
                <a:cs typeface="ＭＳ 明朝" panose="02020609040205080304" pitchFamily="17" charset="-128"/>
              </a:rPr>
              <a:t>１</a:t>
            </a:r>
            <a:r>
              <a:rPr lang="ja-JP" altLang="ja-JP" sz="1200" kern="100" dirty="0">
                <a:effectLst/>
                <a:cs typeface="ＭＳ 明朝" panose="02020609040205080304" pitchFamily="17" charset="-128"/>
              </a:rPr>
              <a:t>回研究成果発表を行う大会を開催しております。一般講演は口頭発表を主としておりますが、第</a:t>
            </a:r>
            <a:r>
              <a:rPr lang="ja-JP" altLang="en-US" sz="1200" kern="100" dirty="0">
                <a:effectLst/>
                <a:cs typeface="ＭＳ 明朝" panose="02020609040205080304" pitchFamily="17" charset="-128"/>
              </a:rPr>
              <a:t>８９</a:t>
            </a:r>
            <a:r>
              <a:rPr lang="ja-JP" altLang="ja-JP" sz="1200" kern="100" dirty="0">
                <a:effectLst/>
                <a:cs typeface="ＭＳ 明朝" panose="02020609040205080304" pitchFamily="17" charset="-128"/>
              </a:rPr>
              <a:t>回大会より、若い人の発表の機会が増えることを期待し、ポスター発表（大学生・大学院生を対象）を開始、今大会でも行います。また、</a:t>
            </a:r>
            <a:r>
              <a:rPr lang="ja-JP" altLang="en-US" sz="1200" kern="100" dirty="0">
                <a:cs typeface="ＭＳ 明朝" panose="02020609040205080304" pitchFamily="17" charset="-128"/>
              </a:rPr>
              <a:t>３</a:t>
            </a:r>
            <a:r>
              <a:rPr lang="ja-JP" altLang="ja-JP" sz="1200" kern="100" dirty="0">
                <a:effectLst/>
                <a:cs typeface="ＭＳ 明朝" panose="02020609040205080304" pitchFamily="17" charset="-128"/>
              </a:rPr>
              <a:t>つのシンポジウム（うち１つは国際シンポジウム）及びワークショップを開催する予定です。大会最終日翌日の</a:t>
            </a:r>
            <a:r>
              <a:rPr lang="ja-JP" altLang="en-US" sz="1200" kern="100" dirty="0">
                <a:cs typeface="ＭＳ 明朝" panose="02020609040205080304" pitchFamily="17" charset="-128"/>
              </a:rPr>
              <a:t>９</a:t>
            </a:r>
            <a:r>
              <a:rPr lang="ja-JP" altLang="ja-JP" sz="1200" kern="100" dirty="0">
                <a:effectLst/>
                <a:cs typeface="ＭＳ 明朝" panose="02020609040205080304" pitchFamily="17" charset="-128"/>
              </a:rPr>
              <a:t>月９日（土）には、</a:t>
            </a:r>
            <a:r>
              <a:rPr lang="ja-JP" altLang="en-US" sz="1200" kern="100" dirty="0">
                <a:effectLst/>
                <a:cs typeface="ＭＳ 明朝" panose="02020609040205080304" pitchFamily="17" charset="-128"/>
              </a:rPr>
              <a:t>熊本大学本荘キャンパスにおいて２部構成の</a:t>
            </a:r>
            <a:r>
              <a:rPr lang="ja-JP" altLang="ja-JP" sz="1200" kern="100" dirty="0">
                <a:effectLst/>
                <a:cs typeface="ＭＳ 明朝" panose="02020609040205080304" pitchFamily="17" charset="-128"/>
              </a:rPr>
              <a:t>公開市民講座を開催いたします。</a:t>
            </a:r>
            <a:r>
              <a:rPr lang="ja-JP" altLang="en-US" sz="1200" kern="100" dirty="0">
                <a:effectLst/>
                <a:cs typeface="ＭＳ 明朝" panose="02020609040205080304" pitchFamily="17" charset="-128"/>
              </a:rPr>
              <a:t>第１部は</a:t>
            </a:r>
            <a:r>
              <a:rPr lang="en-US" altLang="ja-JP" sz="1200" kern="100" dirty="0">
                <a:effectLst/>
                <a:cs typeface="ＭＳ 明朝" panose="02020609040205080304" pitchFamily="17" charset="-128"/>
              </a:rPr>
              <a:t>『</a:t>
            </a:r>
            <a:r>
              <a:rPr lang="ja-JP" altLang="en-US" sz="1200" kern="100" dirty="0">
                <a:effectLst/>
                <a:cs typeface="ＭＳ 明朝" panose="02020609040205080304" pitchFamily="17" charset="-128"/>
              </a:rPr>
              <a:t>宇宙環境と遺伝</a:t>
            </a:r>
            <a:r>
              <a:rPr lang="en-US" altLang="ja-JP" sz="1200" kern="100" dirty="0">
                <a:effectLst/>
                <a:cs typeface="ＭＳ 明朝" panose="02020609040205080304" pitchFamily="17" charset="-128"/>
              </a:rPr>
              <a:t>』</a:t>
            </a:r>
            <a:r>
              <a:rPr lang="ja-JP" altLang="en-US" sz="1200" kern="100" dirty="0">
                <a:effectLst/>
                <a:cs typeface="ＭＳ 明朝" panose="02020609040205080304" pitchFamily="17" charset="-128"/>
              </a:rPr>
              <a:t>というテーマで宇宙マウスを利用した研究を中心とした「講演会」を開催します。そして第２部では、大学内で研究に用いられている動物（マウス、ハダカデバネズミ）及び細胞（</a:t>
            </a:r>
            <a:r>
              <a:rPr lang="en-US" altLang="ja-JP" sz="1200" kern="100" dirty="0">
                <a:effectLst/>
                <a:cs typeface="ＭＳ 明朝" panose="02020609040205080304" pitchFamily="17" charset="-128"/>
              </a:rPr>
              <a:t>ES</a:t>
            </a:r>
            <a:r>
              <a:rPr lang="ja-JP" altLang="en-US" sz="1200" kern="100">
                <a:effectLst/>
                <a:cs typeface="ＭＳ 明朝" panose="02020609040205080304" pitchFamily="17" charset="-128"/>
              </a:rPr>
              <a:t>細胞、</a:t>
            </a:r>
            <a:r>
              <a:rPr lang="ja-JP" altLang="en-US" sz="1200" kern="100">
                <a:cs typeface="ＭＳ 明朝" panose="02020609040205080304" pitchFamily="17" charset="-128"/>
              </a:rPr>
              <a:t>精子</a:t>
            </a:r>
            <a:r>
              <a:rPr lang="ja-JP" altLang="en-US" sz="1200" kern="100">
                <a:effectLst/>
                <a:cs typeface="ＭＳ 明朝" panose="02020609040205080304" pitchFamily="17" charset="-128"/>
              </a:rPr>
              <a:t>、</a:t>
            </a:r>
            <a:r>
              <a:rPr lang="ja-JP" altLang="en-US" sz="1200" kern="100" dirty="0">
                <a:effectLst/>
                <a:cs typeface="ＭＳ 明朝" panose="02020609040205080304" pitchFamily="17" charset="-128"/>
              </a:rPr>
              <a:t>卵子、受精卵）を観察し、</a:t>
            </a:r>
            <a:r>
              <a:rPr lang="en-US" altLang="ja-JP" sz="1200" kern="100" dirty="0">
                <a:effectLst/>
                <a:cs typeface="ＭＳ 明朝" panose="02020609040205080304" pitchFamily="17" charset="-128"/>
              </a:rPr>
              <a:t>DNA</a:t>
            </a:r>
            <a:r>
              <a:rPr lang="ja-JP" altLang="en-US" sz="1200" kern="100" dirty="0">
                <a:effectLst/>
                <a:cs typeface="ＭＳ 明朝" panose="02020609040205080304" pitchFamily="17" charset="-128"/>
              </a:rPr>
              <a:t>を実際に肉眼で見る実験を行い、生命科学の最新機器を見学する「体験講座」を開催する予定です。</a:t>
            </a:r>
            <a:r>
              <a:rPr lang="ja-JP" altLang="ja-JP" sz="1200" kern="100" dirty="0">
                <a:effectLst/>
                <a:cs typeface="ＭＳ 明朝" panose="02020609040205080304" pitchFamily="17" charset="-128"/>
              </a:rPr>
              <a:t>一般市民はもとより、中学生・高校生や教員の皆さんにも多数参加して頂きたいと思っております。</a:t>
            </a:r>
            <a:endParaRPr lang="en-US" altLang="ja-JP" sz="1200" kern="100" dirty="0">
              <a:effectLst/>
              <a:cs typeface="ＭＳ 明朝" panose="02020609040205080304" pitchFamily="17" charset="-128"/>
            </a:endParaRPr>
          </a:p>
          <a:p>
            <a:pPr marL="0" indent="0">
              <a:lnSpc>
                <a:spcPct val="120000"/>
              </a:lnSpc>
              <a:spcAft>
                <a:spcPts val="275"/>
              </a:spcAft>
              <a:buNone/>
            </a:pPr>
            <a:r>
              <a:rPr lang="ja-JP" altLang="en-US" sz="1200" kern="100" dirty="0">
                <a:effectLst/>
                <a:cs typeface="ＭＳ 明朝" panose="02020609040205080304" pitchFamily="17" charset="-128"/>
              </a:rPr>
              <a:t>　</a:t>
            </a:r>
            <a:r>
              <a:rPr lang="ja-JP" altLang="ja-JP" sz="1200" kern="100" dirty="0">
                <a:effectLst/>
                <a:cs typeface="ＭＳ 明朝" panose="02020609040205080304" pitchFamily="17" charset="-128"/>
              </a:rPr>
              <a:t>もとより学会の運営は、参加者による参加費などで運営されるべきところでございますが、その全経費を賄うことは非常に困難な状況となっております。誠に恐縮でございますが、学会会場における企業展示、</a:t>
            </a:r>
            <a:r>
              <a:rPr lang="ja-JP" altLang="en-US" sz="1200" kern="100" dirty="0">
                <a:effectLst/>
                <a:cs typeface="ＭＳ 明朝" panose="02020609040205080304" pitchFamily="17" charset="-128"/>
              </a:rPr>
              <a:t>プログラム・予稿集及びホームページ</a:t>
            </a:r>
            <a:r>
              <a:rPr lang="ja-JP" altLang="ja-JP" sz="1200" kern="100" dirty="0">
                <a:effectLst/>
                <a:cs typeface="ＭＳ 明朝" panose="02020609040205080304" pitchFamily="17" charset="-128"/>
              </a:rPr>
              <a:t>における広告掲載を募集させて頂きたくお願い申し上げます。本大会の趣旨をご理解頂き、何卒ご支援賜りますようお願い申し上げます。 </a:t>
            </a:r>
            <a:endParaRPr lang="en-US" altLang="ja-JP" sz="1200" kern="100" dirty="0"/>
          </a:p>
          <a:p>
            <a:pPr marL="0" indent="0">
              <a:lnSpc>
                <a:spcPct val="120000"/>
              </a:lnSpc>
              <a:spcAft>
                <a:spcPts val="275"/>
              </a:spcAft>
              <a:buNone/>
            </a:pPr>
            <a:r>
              <a:rPr lang="ja-JP" altLang="en-US" sz="1200" kern="100" dirty="0">
                <a:effectLst/>
                <a:cs typeface="ＭＳ 明朝" panose="02020609040205080304" pitchFamily="17" charset="-128"/>
              </a:rPr>
              <a:t>　</a:t>
            </a:r>
            <a:r>
              <a:rPr lang="ja-JP" altLang="ja-JP" sz="1200" kern="100" dirty="0">
                <a:effectLst/>
                <a:cs typeface="ＭＳ 明朝" panose="02020609040205080304" pitchFamily="17" charset="-128"/>
              </a:rPr>
              <a:t>本来ならば参上し、拝眉の上お願いすべきことではございますが、本書面にて、ご高配とご支援のほど衷心よりお願い申し上げます。 末筆ながら、貴社の一層のご発展を祈念致しております。 </a:t>
            </a:r>
            <a:endParaRPr lang="en-US" altLang="ja-JP" sz="1200" kern="100" dirty="0"/>
          </a:p>
          <a:p>
            <a:pPr marL="0" indent="0" algn="r">
              <a:lnSpc>
                <a:spcPct val="110000"/>
              </a:lnSpc>
              <a:spcAft>
                <a:spcPts val="275"/>
              </a:spcAft>
              <a:buNone/>
            </a:pPr>
            <a:r>
              <a:rPr lang="ja-JP" altLang="ja-JP" sz="1200" dirty="0">
                <a:effectLst/>
                <a:cs typeface="Yu Gothic UI" panose="020B0500000000000000" pitchFamily="50" charset="-128"/>
              </a:rPr>
              <a:t>令和</a:t>
            </a:r>
            <a:r>
              <a:rPr lang="en-US" altLang="ja-JP" sz="1200" dirty="0">
                <a:effectLst/>
                <a:cs typeface="Yu Gothic UI" panose="020B0500000000000000" pitchFamily="50" charset="-128"/>
              </a:rPr>
              <a:t>4</a:t>
            </a:r>
            <a:r>
              <a:rPr lang="ja-JP" altLang="ja-JP" sz="1200">
                <a:effectLst/>
                <a:cs typeface="Yu Gothic UI" panose="020B0500000000000000" pitchFamily="50" charset="-128"/>
              </a:rPr>
              <a:t>年 </a:t>
            </a:r>
            <a:r>
              <a:rPr lang="en-US" altLang="ja-JP" sz="1200" dirty="0">
                <a:effectLst/>
                <a:cs typeface="Yu Gothic UI" panose="020B0500000000000000" pitchFamily="50" charset="-128"/>
              </a:rPr>
              <a:t>12</a:t>
            </a:r>
            <a:r>
              <a:rPr lang="ja-JP" altLang="ja-JP" sz="1200">
                <a:effectLst/>
                <a:cs typeface="Yu Gothic UI" panose="020B0500000000000000" pitchFamily="50" charset="-128"/>
              </a:rPr>
              <a:t>月吉日</a:t>
            </a:r>
            <a:endParaRPr lang="en-US" altLang="ja-JP" sz="1200" dirty="0">
              <a:effectLst/>
              <a:cs typeface="Yu Gothic UI" panose="020B0500000000000000" pitchFamily="50" charset="-128"/>
            </a:endParaRPr>
          </a:p>
          <a:p>
            <a:pPr marL="0" indent="0">
              <a:lnSpc>
                <a:spcPct val="110000"/>
              </a:lnSpc>
              <a:spcAft>
                <a:spcPts val="275"/>
              </a:spcAft>
              <a:buNone/>
            </a:pPr>
            <a:endParaRPr kumimoji="1" lang="en-US" altLang="ja-JP" dirty="0"/>
          </a:p>
          <a:p>
            <a:pPr marL="0" indent="0">
              <a:lnSpc>
                <a:spcPct val="110000"/>
              </a:lnSpc>
              <a:spcAft>
                <a:spcPts val="275"/>
              </a:spcAft>
              <a:buNone/>
            </a:pPr>
            <a:endParaRPr lang="en-US" altLang="ja-JP" dirty="0"/>
          </a:p>
          <a:p>
            <a:pPr marL="0" indent="0">
              <a:lnSpc>
                <a:spcPct val="110000"/>
              </a:lnSpc>
              <a:spcAft>
                <a:spcPts val="275"/>
              </a:spcAft>
              <a:buNone/>
            </a:pPr>
            <a:endParaRPr kumimoji="1" lang="en-US" altLang="ja-JP" dirty="0"/>
          </a:p>
          <a:p>
            <a:pPr marL="0" indent="0">
              <a:lnSpc>
                <a:spcPct val="110000"/>
              </a:lnSpc>
              <a:spcAft>
                <a:spcPts val="275"/>
              </a:spcAft>
              <a:buNone/>
            </a:pPr>
            <a:r>
              <a:rPr lang="ja-JP" altLang="ja-JP" kern="100">
                <a:effectLst/>
                <a:cs typeface="Yu Gothic UI" panose="020B0500000000000000" pitchFamily="50" charset="-128"/>
              </a:rPr>
              <a:t>大会委員長</a:t>
            </a:r>
            <a:r>
              <a:rPr lang="en-US" altLang="ja-JP" kern="100" dirty="0">
                <a:cs typeface="Yu Gothic UI" panose="020B0500000000000000" pitchFamily="50" charset="-128"/>
              </a:rPr>
              <a:t>      </a:t>
            </a:r>
            <a:r>
              <a:rPr lang="ja-JP" altLang="ja-JP" kern="100">
                <a:effectLst/>
                <a:cs typeface="Yu Gothic UI" panose="020B0500000000000000" pitchFamily="50" charset="-128"/>
              </a:rPr>
              <a:t>荒木 </a:t>
            </a:r>
            <a:r>
              <a:rPr lang="ja-JP" altLang="ja-JP" kern="100" dirty="0">
                <a:effectLst/>
                <a:cs typeface="Yu Gothic UI" panose="020B0500000000000000" pitchFamily="50" charset="-128"/>
              </a:rPr>
              <a:t>喜美（熊本大学 生命資源研究・支援センター 疾患モデル分野 教授）</a:t>
            </a:r>
            <a:endParaRPr lang="en-US" altLang="ja-JP" kern="100" dirty="0"/>
          </a:p>
          <a:p>
            <a:pPr marL="0" indent="0">
              <a:lnSpc>
                <a:spcPct val="110000"/>
              </a:lnSpc>
              <a:spcAft>
                <a:spcPts val="275"/>
              </a:spcAft>
              <a:buNone/>
            </a:pPr>
            <a:r>
              <a:rPr lang="ja-JP" altLang="ja-JP" kern="100" dirty="0">
                <a:effectLst/>
                <a:cs typeface="Yu Gothic UI" panose="020B0500000000000000" pitchFamily="50" charset="-128"/>
              </a:rPr>
              <a:t>大会</a:t>
            </a:r>
            <a:r>
              <a:rPr lang="ja-JP" altLang="ja-JP" kern="100">
                <a:effectLst/>
                <a:cs typeface="Yu Gothic UI" panose="020B0500000000000000" pitchFamily="50" charset="-128"/>
              </a:rPr>
              <a:t>副委員長</a:t>
            </a:r>
            <a:r>
              <a:rPr lang="ja-JP" altLang="en-US" kern="100">
                <a:cs typeface="Yu Gothic UI" panose="020B0500000000000000" pitchFamily="50" charset="-128"/>
              </a:rPr>
              <a:t>  </a:t>
            </a:r>
            <a:r>
              <a:rPr lang="ja-JP" altLang="ja-JP" kern="100">
                <a:effectLst/>
                <a:cs typeface="ＭＳ 明朝" panose="02020609040205080304" pitchFamily="17" charset="-128"/>
              </a:rPr>
              <a:t>石黒</a:t>
            </a:r>
            <a:r>
              <a:rPr lang="en-US" altLang="ja-JP" kern="100" dirty="0">
                <a:effectLst/>
                <a:cs typeface="ＭＳ 明朝" panose="02020609040205080304" pitchFamily="17" charset="-128"/>
              </a:rPr>
              <a:t> </a:t>
            </a:r>
            <a:r>
              <a:rPr lang="ja-JP" altLang="ja-JP" kern="100">
                <a:effectLst/>
                <a:cs typeface="ＭＳ 明朝" panose="02020609040205080304" pitchFamily="17" charset="-128"/>
              </a:rPr>
              <a:t>啓一郎</a:t>
            </a:r>
            <a:r>
              <a:rPr lang="ja-JP" altLang="ja-JP" kern="100" dirty="0">
                <a:effectLst/>
                <a:cs typeface="Yu Gothic UI" panose="020B0500000000000000" pitchFamily="50" charset="-128"/>
              </a:rPr>
              <a:t>（</a:t>
            </a:r>
            <a:r>
              <a:rPr lang="ja-JP" altLang="ja-JP" kern="100">
                <a:effectLst/>
                <a:cs typeface="ＭＳ 明朝" panose="02020609040205080304" pitchFamily="17" charset="-128"/>
              </a:rPr>
              <a:t>熊本大学</a:t>
            </a:r>
            <a:r>
              <a:rPr lang="en-US" altLang="ja-JP" kern="100" dirty="0">
                <a:effectLst/>
                <a:cs typeface="ＭＳ 明朝" panose="02020609040205080304" pitchFamily="17" charset="-128"/>
              </a:rPr>
              <a:t> </a:t>
            </a:r>
            <a:r>
              <a:rPr lang="ja-JP" altLang="ja-JP" kern="100">
                <a:effectLst/>
                <a:cs typeface="ＭＳ 明朝" panose="02020609040205080304" pitchFamily="17" charset="-128"/>
              </a:rPr>
              <a:t>発生医学研究所</a:t>
            </a:r>
            <a:r>
              <a:rPr lang="en-US" altLang="ja-JP" kern="100" dirty="0">
                <a:effectLst/>
                <a:cs typeface="ＭＳ 明朝" panose="02020609040205080304" pitchFamily="17" charset="-128"/>
              </a:rPr>
              <a:t> </a:t>
            </a:r>
            <a:r>
              <a:rPr lang="ja-JP" altLang="ja-JP" kern="100">
                <a:effectLst/>
                <a:cs typeface="ＭＳ 明朝" panose="02020609040205080304" pitchFamily="17" charset="-128"/>
              </a:rPr>
              <a:t>染色体制御分野</a:t>
            </a:r>
            <a:r>
              <a:rPr lang="en-US" altLang="ja-JP" kern="100" dirty="0">
                <a:effectLst/>
                <a:cs typeface="ＭＳ 明朝" panose="02020609040205080304" pitchFamily="17" charset="-128"/>
              </a:rPr>
              <a:t> </a:t>
            </a:r>
            <a:r>
              <a:rPr lang="ja-JP" altLang="ja-JP" kern="100">
                <a:effectLst/>
                <a:cs typeface="ＭＳ 明朝" panose="02020609040205080304" pitchFamily="17" charset="-128"/>
              </a:rPr>
              <a:t>教授</a:t>
            </a:r>
            <a:r>
              <a:rPr lang="ja-JP" altLang="ja-JP" kern="100" dirty="0">
                <a:effectLst/>
                <a:cs typeface="Yu Gothic UI" panose="020B0500000000000000" pitchFamily="50" charset="-128"/>
              </a:rPr>
              <a:t>）</a:t>
            </a:r>
            <a:endParaRPr lang="en-US" altLang="ja-JP" kern="100" dirty="0"/>
          </a:p>
          <a:p>
            <a:pPr marL="0" indent="0">
              <a:lnSpc>
                <a:spcPct val="110000"/>
              </a:lnSpc>
              <a:spcAft>
                <a:spcPts val="275"/>
              </a:spcAft>
              <a:buNone/>
            </a:pPr>
            <a:r>
              <a:rPr lang="ja-JP" altLang="ja-JP" kern="100">
                <a:effectLst/>
                <a:cs typeface="Yu Gothic UI" panose="020B0500000000000000" pitchFamily="50" charset="-128"/>
              </a:rPr>
              <a:t>事務局長</a:t>
            </a:r>
            <a:r>
              <a:rPr lang="en-US" altLang="ja-JP" kern="100" dirty="0">
                <a:cs typeface="Yu Gothic UI" panose="020B0500000000000000" pitchFamily="50" charset="-128"/>
              </a:rPr>
              <a:t>          </a:t>
            </a:r>
            <a:r>
              <a:rPr lang="ja-JP" altLang="ja-JP" kern="100">
                <a:effectLst/>
                <a:cs typeface="Yu Gothic UI" panose="020B0500000000000000" pitchFamily="50" charset="-128"/>
              </a:rPr>
              <a:t>荒木 </a:t>
            </a:r>
            <a:r>
              <a:rPr lang="ja-JP" altLang="ja-JP" kern="100" dirty="0">
                <a:effectLst/>
                <a:cs typeface="Yu Gothic UI" panose="020B0500000000000000" pitchFamily="50" charset="-128"/>
              </a:rPr>
              <a:t>正健（熊本大学 生命資源研究・支援センター ゲノム機能分野 准教授）</a:t>
            </a:r>
            <a:endParaRPr lang="ja-JP" altLang="ja-JP" kern="100" dirty="0">
              <a:effectLst/>
            </a:endParaRPr>
          </a:p>
          <a:p>
            <a:pPr marL="0" indent="0" algn="r">
              <a:lnSpc>
                <a:spcPct val="110000"/>
              </a:lnSpc>
              <a:spcAft>
                <a:spcPts val="275"/>
              </a:spcAft>
              <a:buNone/>
            </a:pPr>
            <a:r>
              <a:rPr lang="ja-JP" altLang="ja-JP" sz="1200" kern="100" dirty="0">
                <a:effectLst/>
                <a:cs typeface="Yu Gothic UI" panose="020B0500000000000000" pitchFamily="50" charset="-128"/>
              </a:rPr>
              <a:t>謹言</a:t>
            </a:r>
            <a:endParaRPr lang="ja-JP" altLang="ja-JP" sz="1200" kern="100" dirty="0">
              <a:effectLst/>
            </a:endParaRPr>
          </a:p>
          <a:p>
            <a:pPr marL="0" indent="0">
              <a:lnSpc>
                <a:spcPct val="110000"/>
              </a:lnSpc>
              <a:spcAft>
                <a:spcPts val="275"/>
              </a:spcAft>
              <a:buNone/>
            </a:pPr>
            <a:endParaRPr kumimoji="1" lang="ja-JP" altLang="en-US" dirty="0"/>
          </a:p>
        </p:txBody>
      </p:sp>
      <p:pic>
        <p:nvPicPr>
          <p:cNvPr id="4" name="図 3" descr="テキスト&#10;&#10;自動的に生成された説明">
            <a:extLst>
              <a:ext uri="{FF2B5EF4-FFF2-40B4-BE49-F238E27FC236}">
                <a16:creationId xmlns:a16="http://schemas.microsoft.com/office/drawing/2014/main" id="{BAE134F5-3894-6E98-E8C1-9457B1B6397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6356" y="6391304"/>
            <a:ext cx="728462" cy="728462"/>
          </a:xfrm>
          <a:prstGeom prst="rect">
            <a:avLst/>
          </a:prstGeom>
          <a:noFill/>
          <a:ln>
            <a:noFill/>
          </a:ln>
        </p:spPr>
      </p:pic>
    </p:spTree>
    <p:extLst>
      <p:ext uri="{BB962C8B-B14F-4D97-AF65-F5344CB8AC3E}">
        <p14:creationId xmlns:p14="http://schemas.microsoft.com/office/powerpoint/2010/main" val="11440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9FDF09-7DDA-F4C4-9273-BE216A46220B}"/>
              </a:ext>
            </a:extLst>
          </p:cNvPr>
          <p:cNvSpPr>
            <a:spLocks noGrp="1"/>
          </p:cNvSpPr>
          <p:nvPr>
            <p:ph type="title"/>
          </p:nvPr>
        </p:nvSpPr>
        <p:spPr/>
        <p:txBody>
          <a:bodyPr/>
          <a:lstStyle/>
          <a:p>
            <a:r>
              <a:rPr lang="ja-JP" altLang="en-US" dirty="0"/>
              <a:t>事業計画書</a:t>
            </a:r>
            <a:endParaRPr kumimoji="1" lang="ja-JP" altLang="en-US" dirty="0"/>
          </a:p>
        </p:txBody>
      </p:sp>
      <p:sp>
        <p:nvSpPr>
          <p:cNvPr id="3" name="コンテンツ プレースホルダー 2">
            <a:extLst>
              <a:ext uri="{FF2B5EF4-FFF2-40B4-BE49-F238E27FC236}">
                <a16:creationId xmlns:a16="http://schemas.microsoft.com/office/drawing/2014/main" id="{24DA12A1-6716-55AE-E359-621ACB4995F6}"/>
              </a:ext>
            </a:extLst>
          </p:cNvPr>
          <p:cNvSpPr>
            <a:spLocks noGrp="1"/>
          </p:cNvSpPr>
          <p:nvPr>
            <p:ph idx="1"/>
          </p:nvPr>
        </p:nvSpPr>
        <p:spPr/>
        <p:txBody>
          <a:bodyPr>
            <a:normAutofit lnSpcReduction="10000"/>
          </a:bodyPr>
          <a:lstStyle/>
          <a:p>
            <a:pPr marL="56515" indent="-6350">
              <a:lnSpc>
                <a:spcPct val="103000"/>
              </a:lnSpc>
              <a:spcAft>
                <a:spcPts val="450"/>
              </a:spcAft>
            </a:pPr>
            <a:r>
              <a:rPr lang="ja-JP" altLang="ja-JP" sz="1200" kern="100" dirty="0">
                <a:effectLst/>
                <a:cs typeface="Yu Gothic UI" panose="020B0500000000000000" pitchFamily="50" charset="-128"/>
              </a:rPr>
              <a:t>学会名：</a:t>
            </a:r>
            <a:r>
              <a:rPr lang="ja-JP" altLang="ja-JP" sz="1200" kern="100" dirty="0">
                <a:effectLst/>
                <a:cs typeface="ＭＳ 明朝" panose="02020609040205080304" pitchFamily="17" charset="-128"/>
              </a:rPr>
              <a:t>日本遺伝学会第 </a:t>
            </a:r>
            <a:r>
              <a:rPr lang="en-US" altLang="ja-JP" sz="1200" kern="100" dirty="0">
                <a:effectLst/>
                <a:cs typeface="Yu Gothic UI" panose="020B0500000000000000" pitchFamily="50" charset="-128"/>
              </a:rPr>
              <a:t>95 </a:t>
            </a:r>
            <a:r>
              <a:rPr lang="ja-JP" altLang="ja-JP" sz="1200" kern="100" dirty="0">
                <a:effectLst/>
                <a:cs typeface="ＭＳ 明朝" panose="02020609040205080304" pitchFamily="17" charset="-128"/>
              </a:rPr>
              <a:t>回大会 </a:t>
            </a:r>
            <a:r>
              <a:rPr lang="en-US" altLang="ja-JP" sz="1200" kern="100" dirty="0">
                <a:effectLst/>
                <a:cs typeface="Yu Gothic UI" panose="020B0500000000000000" pitchFamily="50" charset="-128"/>
              </a:rPr>
              <a:t>     </a:t>
            </a:r>
            <a:endParaRPr lang="en-US" altLang="ja-JP" sz="1200" kern="100" dirty="0"/>
          </a:p>
          <a:p>
            <a:pPr marL="56515" indent="-6350">
              <a:lnSpc>
                <a:spcPct val="103000"/>
              </a:lnSpc>
              <a:spcAft>
                <a:spcPts val="450"/>
              </a:spcAft>
            </a:pPr>
            <a:r>
              <a:rPr lang="ja-JP" altLang="ja-JP" sz="1200" kern="100" dirty="0">
                <a:effectLst/>
                <a:cs typeface="Yu Gothic UI" panose="020B0500000000000000" pitchFamily="50" charset="-128"/>
              </a:rPr>
              <a:t>大会委員長：荒木 喜美 </a:t>
            </a:r>
            <a:endParaRPr lang="ja-JP" altLang="ja-JP" sz="1200" kern="100" dirty="0">
              <a:effectLst/>
            </a:endParaRPr>
          </a:p>
          <a:p>
            <a:pPr marL="46990" indent="-6350">
              <a:lnSpc>
                <a:spcPct val="110000"/>
              </a:lnSpc>
              <a:spcAft>
                <a:spcPts val="275"/>
              </a:spcAft>
            </a:pPr>
            <a:r>
              <a:rPr lang="en-US" altLang="ja-JP" sz="1200" kern="100" dirty="0">
                <a:effectLst/>
                <a:cs typeface="Yu Gothic UI" panose="020B0500000000000000" pitchFamily="50" charset="-128"/>
              </a:rPr>
              <a:t>           </a:t>
            </a:r>
            <a:r>
              <a:rPr lang="ja-JP" altLang="en-US" sz="1200" kern="100" dirty="0">
                <a:cs typeface="Yu Gothic UI" panose="020B0500000000000000" pitchFamily="50" charset="-128"/>
              </a:rPr>
              <a:t> </a:t>
            </a:r>
            <a:r>
              <a:rPr lang="ja-JP" altLang="ja-JP" sz="1200" kern="100" dirty="0">
                <a:effectLst/>
                <a:cs typeface="Yu Gothic UI" panose="020B0500000000000000" pitchFamily="50" charset="-128"/>
              </a:rPr>
              <a:t>熊本大学 生命資源研究・支援センター 疾患モデル分野 教授</a:t>
            </a:r>
            <a:endParaRPr lang="en-US" altLang="ja-JP" sz="1200" kern="100" dirty="0">
              <a:effectLst/>
              <a:cs typeface="Yu Gothic UI" panose="020B0500000000000000" pitchFamily="50" charset="-128"/>
            </a:endParaRPr>
          </a:p>
          <a:p>
            <a:pPr marL="46990" indent="-6350">
              <a:lnSpc>
                <a:spcPct val="110000"/>
              </a:lnSpc>
              <a:spcAft>
                <a:spcPts val="275"/>
              </a:spcAft>
            </a:pPr>
            <a:r>
              <a:rPr lang="ja-JP" altLang="ja-JP" sz="1200" kern="100" dirty="0">
                <a:effectLst/>
                <a:cs typeface="Yu Gothic UI" panose="020B0500000000000000" pitchFamily="50" charset="-128"/>
              </a:rPr>
              <a:t> </a:t>
            </a:r>
            <a:endParaRPr lang="ja-JP" altLang="ja-JP" sz="1200" kern="100" dirty="0">
              <a:effectLst/>
            </a:endParaRPr>
          </a:p>
          <a:p>
            <a:pPr marL="46990" indent="-6350">
              <a:lnSpc>
                <a:spcPct val="110000"/>
              </a:lnSpc>
              <a:spcAft>
                <a:spcPts val="275"/>
              </a:spcAft>
            </a:pPr>
            <a:r>
              <a:rPr lang="ja-JP" altLang="ja-JP" sz="1200" kern="100" dirty="0">
                <a:effectLst/>
                <a:cs typeface="Yu Gothic UI" panose="020B0500000000000000" pitchFamily="50" charset="-128"/>
              </a:rPr>
              <a:t>会</a:t>
            </a:r>
            <a:r>
              <a:rPr lang="ja-JP" altLang="en-US" sz="1200" kern="100" dirty="0">
                <a:effectLst/>
                <a:cs typeface="Yu Gothic UI" panose="020B0500000000000000" pitchFamily="50" charset="-128"/>
              </a:rPr>
              <a:t>　</a:t>
            </a:r>
            <a:r>
              <a:rPr lang="ja-JP" altLang="ja-JP" sz="1200" kern="100" dirty="0">
                <a:effectLst/>
                <a:cs typeface="Yu Gothic UI" panose="020B0500000000000000" pitchFamily="50" charset="-128"/>
              </a:rPr>
              <a:t>期：令和</a:t>
            </a:r>
            <a:r>
              <a:rPr lang="en-US" altLang="ja-JP" sz="1200" kern="100" dirty="0">
                <a:effectLst/>
                <a:cs typeface="Yu Gothic UI" panose="020B0500000000000000" pitchFamily="50" charset="-128"/>
              </a:rPr>
              <a:t>5</a:t>
            </a:r>
            <a:r>
              <a:rPr lang="ja-JP" altLang="ja-JP" sz="1200" kern="100" dirty="0">
                <a:effectLst/>
                <a:cs typeface="Yu Gothic UI" panose="020B0500000000000000" pitchFamily="50" charset="-128"/>
              </a:rPr>
              <a:t>年</a:t>
            </a:r>
            <a:r>
              <a:rPr lang="en-US" altLang="ja-JP" sz="1200" kern="100" dirty="0">
                <a:cs typeface="Yu Gothic UI" panose="020B0500000000000000" pitchFamily="50" charset="-128"/>
              </a:rPr>
              <a:t>9</a:t>
            </a:r>
            <a:r>
              <a:rPr lang="ja-JP" altLang="ja-JP" sz="1200" kern="100" dirty="0">
                <a:effectLst/>
                <a:cs typeface="Yu Gothic UI" panose="020B0500000000000000" pitchFamily="50" charset="-128"/>
              </a:rPr>
              <a:t>月</a:t>
            </a:r>
            <a:r>
              <a:rPr lang="en-US" altLang="ja-JP" sz="1200" kern="100" dirty="0">
                <a:effectLst/>
                <a:cs typeface="Yu Gothic UI" panose="020B0500000000000000" pitchFamily="50" charset="-128"/>
              </a:rPr>
              <a:t>6</a:t>
            </a:r>
            <a:r>
              <a:rPr lang="ja-JP" altLang="ja-JP" sz="1200" kern="100" dirty="0">
                <a:effectLst/>
                <a:cs typeface="Yu Gothic UI" panose="020B0500000000000000" pitchFamily="50" charset="-128"/>
              </a:rPr>
              <a:t>日</a:t>
            </a:r>
            <a:r>
              <a:rPr lang="en-US" altLang="ja-JP" sz="1200" kern="100" dirty="0">
                <a:effectLst/>
                <a:cs typeface="Yu Gothic UI" panose="020B0500000000000000" pitchFamily="50" charset="-128"/>
              </a:rPr>
              <a:t>(</a:t>
            </a:r>
            <a:r>
              <a:rPr lang="ja-JP" altLang="ja-JP" sz="1200" kern="100" dirty="0">
                <a:effectLst/>
                <a:cs typeface="Yu Gothic UI" panose="020B0500000000000000" pitchFamily="50" charset="-128"/>
              </a:rPr>
              <a:t>水</a:t>
            </a:r>
            <a:r>
              <a:rPr lang="en-US" altLang="ja-JP" sz="1200" kern="100" dirty="0">
                <a:effectLst/>
                <a:cs typeface="Yu Gothic UI" panose="020B0500000000000000" pitchFamily="50" charset="-128"/>
              </a:rPr>
              <a:t>)</a:t>
            </a:r>
            <a:r>
              <a:rPr lang="ja-JP" altLang="ja-JP" sz="1200" kern="100" dirty="0">
                <a:effectLst/>
                <a:cs typeface="Yu Gothic UI" panose="020B0500000000000000" pitchFamily="50" charset="-128"/>
              </a:rPr>
              <a:t>〜</a:t>
            </a:r>
            <a:r>
              <a:rPr lang="en-US" altLang="ja-JP" sz="1200" kern="100" dirty="0">
                <a:effectLst/>
                <a:cs typeface="Yu Gothic UI" panose="020B0500000000000000" pitchFamily="50" charset="-128"/>
              </a:rPr>
              <a:t>8</a:t>
            </a:r>
            <a:r>
              <a:rPr lang="ja-JP" altLang="ja-JP" sz="1200" kern="100" dirty="0">
                <a:effectLst/>
                <a:cs typeface="Yu Gothic UI" panose="020B0500000000000000" pitchFamily="50" charset="-128"/>
              </a:rPr>
              <a:t>日</a:t>
            </a:r>
            <a:r>
              <a:rPr lang="en-US" altLang="ja-JP" sz="1200" kern="100" dirty="0">
                <a:effectLst/>
                <a:cs typeface="Yu Gothic UI" panose="020B0500000000000000" pitchFamily="50" charset="-128"/>
              </a:rPr>
              <a:t>(</a:t>
            </a:r>
            <a:r>
              <a:rPr lang="ja-JP" altLang="ja-JP" sz="1200" kern="100" dirty="0">
                <a:effectLst/>
                <a:cs typeface="Yu Gothic UI" panose="020B0500000000000000" pitchFamily="50" charset="-128"/>
              </a:rPr>
              <a:t>金</a:t>
            </a:r>
            <a:r>
              <a:rPr lang="en-US" altLang="ja-JP" sz="1200" kern="100" dirty="0">
                <a:effectLst/>
                <a:cs typeface="Yu Gothic UI" panose="020B0500000000000000" pitchFamily="50" charset="-128"/>
              </a:rPr>
              <a:t>)</a:t>
            </a:r>
            <a:r>
              <a:rPr lang="ja-JP" altLang="ja-JP" sz="1200" kern="100" dirty="0">
                <a:effectLst/>
                <a:cs typeface="Yu Gothic UI" panose="020B0500000000000000" pitchFamily="50" charset="-128"/>
              </a:rPr>
              <a:t>［</a:t>
            </a:r>
            <a:r>
              <a:rPr lang="en-US" altLang="ja-JP" sz="1200" kern="100" dirty="0">
                <a:effectLst/>
                <a:cs typeface="Yu Gothic UI" panose="020B0500000000000000" pitchFamily="50" charset="-128"/>
              </a:rPr>
              <a:t>9</a:t>
            </a:r>
            <a:r>
              <a:rPr lang="ja-JP" altLang="ja-JP" sz="1200" kern="100" dirty="0">
                <a:effectLst/>
                <a:cs typeface="Yu Gothic UI" panose="020B0500000000000000" pitchFamily="50" charset="-128"/>
              </a:rPr>
              <a:t>日（土）は公開市民講座］</a:t>
            </a:r>
            <a:endParaRPr lang="ja-JP" altLang="ja-JP" sz="1200" kern="100" dirty="0">
              <a:effectLst/>
            </a:endParaRPr>
          </a:p>
          <a:p>
            <a:pPr marL="46990" indent="-6350">
              <a:lnSpc>
                <a:spcPct val="110000"/>
              </a:lnSpc>
              <a:spcAft>
                <a:spcPts val="275"/>
              </a:spcAft>
            </a:pPr>
            <a:r>
              <a:rPr lang="ja-JP" altLang="ja-JP" sz="1200" kern="100" dirty="0">
                <a:effectLst/>
                <a:cs typeface="Yu Gothic UI" panose="020B0500000000000000" pitchFamily="50" charset="-128"/>
              </a:rPr>
              <a:t>会</a:t>
            </a:r>
            <a:r>
              <a:rPr lang="ja-JP" altLang="en-US" sz="1200" kern="100" dirty="0">
                <a:effectLst/>
                <a:cs typeface="Yu Gothic UI" panose="020B0500000000000000" pitchFamily="50" charset="-128"/>
              </a:rPr>
              <a:t>　</a:t>
            </a:r>
            <a:r>
              <a:rPr lang="ja-JP" altLang="ja-JP" sz="1200" kern="100" dirty="0">
                <a:effectLst/>
                <a:cs typeface="Yu Gothic UI" panose="020B0500000000000000" pitchFamily="50" charset="-128"/>
              </a:rPr>
              <a:t>場：くまもと県民交流館パレア</a:t>
            </a:r>
            <a:r>
              <a:rPr lang="en-US" altLang="ja-JP" sz="1200" kern="100" dirty="0">
                <a:effectLst/>
                <a:cs typeface="Yu Gothic UI" panose="020B0500000000000000" pitchFamily="50" charset="-128"/>
              </a:rPr>
              <a:t> </a:t>
            </a:r>
            <a:r>
              <a:rPr lang="en-US" altLang="ja-JP" sz="1200" kern="100" dirty="0">
                <a:cs typeface="Yu Gothic UI" panose="020B0500000000000000" pitchFamily="50" charset="-128"/>
              </a:rPr>
              <a:t>9</a:t>
            </a:r>
            <a:r>
              <a:rPr lang="en-US" altLang="ja-JP" sz="1200" kern="100" dirty="0">
                <a:effectLst/>
                <a:cs typeface="Yu Gothic UI" panose="020B0500000000000000" pitchFamily="50" charset="-128"/>
              </a:rPr>
              <a:t>F</a:t>
            </a:r>
            <a:r>
              <a:rPr lang="ja-JP" altLang="ja-JP" sz="1200" kern="100" dirty="0">
                <a:effectLst/>
                <a:cs typeface="Yu Gothic UI" panose="020B0500000000000000" pitchFamily="50" charset="-128"/>
              </a:rPr>
              <a:t>・</a:t>
            </a:r>
            <a:r>
              <a:rPr lang="en-US" altLang="ja-JP" sz="1200" kern="100" dirty="0">
                <a:effectLst/>
                <a:cs typeface="Yu Gothic UI" panose="020B0500000000000000" pitchFamily="50" charset="-128"/>
              </a:rPr>
              <a:t>10F  </a:t>
            </a:r>
            <a:endParaRPr lang="en-US" altLang="ja-JP" sz="1200" kern="100" dirty="0"/>
          </a:p>
          <a:p>
            <a:pPr marL="46990" indent="-6350">
              <a:lnSpc>
                <a:spcPct val="110000"/>
              </a:lnSpc>
              <a:spcAft>
                <a:spcPts val="275"/>
              </a:spcAft>
            </a:pPr>
            <a:r>
              <a:rPr lang="ja-JP" altLang="en-US" sz="1200" kern="100" dirty="0">
                <a:effectLst/>
                <a:cs typeface="Yu Gothic UI" panose="020B0500000000000000" pitchFamily="50" charset="-128"/>
              </a:rPr>
              <a:t>　　　（</a:t>
            </a:r>
            <a:r>
              <a:rPr lang="ja-JP" altLang="ja-JP" sz="1200" kern="100" dirty="0">
                <a:effectLst/>
                <a:cs typeface="Yu Gothic UI" panose="020B0500000000000000" pitchFamily="50" charset="-128"/>
              </a:rPr>
              <a:t>熊本市中央区手取本町</a:t>
            </a:r>
            <a:r>
              <a:rPr lang="en-US" altLang="ja-JP" sz="1200" kern="100" dirty="0">
                <a:effectLst/>
                <a:cs typeface="Yu Gothic UI" panose="020B0500000000000000" pitchFamily="50" charset="-128"/>
              </a:rPr>
              <a:t>8</a:t>
            </a:r>
            <a:r>
              <a:rPr lang="ja-JP" altLang="ja-JP" sz="1200" kern="100" dirty="0">
                <a:effectLst/>
                <a:cs typeface="Yu Gothic UI" panose="020B0500000000000000" pitchFamily="50" charset="-128"/>
              </a:rPr>
              <a:t>番</a:t>
            </a:r>
            <a:r>
              <a:rPr lang="en-US" altLang="ja-JP" sz="1200" kern="100" dirty="0">
                <a:effectLst/>
                <a:cs typeface="Yu Gothic UI" panose="020B0500000000000000" pitchFamily="50" charset="-128"/>
              </a:rPr>
              <a:t>9</a:t>
            </a:r>
            <a:r>
              <a:rPr lang="ja-JP" altLang="ja-JP" sz="1200" kern="100" dirty="0">
                <a:effectLst/>
                <a:cs typeface="Yu Gothic UI" panose="020B0500000000000000" pitchFamily="50" charset="-128"/>
              </a:rPr>
              <a:t>号</a:t>
            </a:r>
            <a:r>
              <a:rPr lang="ja-JP" altLang="en-US" sz="1200" kern="100" dirty="0">
                <a:effectLst/>
                <a:cs typeface="Yu Gothic UI" panose="020B0500000000000000" pitchFamily="50" charset="-128"/>
              </a:rPr>
              <a:t>　　</a:t>
            </a:r>
            <a:r>
              <a:rPr lang="ja-JP" altLang="ja-JP" sz="1200" kern="100" dirty="0">
                <a:effectLst/>
                <a:cs typeface="ＭＳ Ｐゴシック" panose="020B0600070205080204" pitchFamily="50" charset="-128"/>
              </a:rPr>
              <a:t> </a:t>
            </a:r>
            <a:r>
              <a:rPr lang="en-US" altLang="ja-JP" sz="1200" kern="100" dirty="0">
                <a:effectLst/>
                <a:cs typeface="Yu Gothic UI" panose="020B0500000000000000" pitchFamily="50" charset="-128"/>
              </a:rPr>
              <a:t>TEL</a:t>
            </a:r>
            <a:r>
              <a:rPr lang="ja-JP" altLang="ja-JP" sz="1200" kern="100" dirty="0">
                <a:effectLst/>
                <a:cs typeface="Yu Gothic UI" panose="020B0500000000000000" pitchFamily="50" charset="-128"/>
              </a:rPr>
              <a:t>：</a:t>
            </a:r>
            <a:r>
              <a:rPr lang="en-US" altLang="ja-JP" sz="1200" kern="100" dirty="0">
                <a:effectLst/>
                <a:cs typeface="Yu Gothic UI" panose="020B0500000000000000" pitchFamily="50" charset="-128"/>
              </a:rPr>
              <a:t>096-355-4300 </a:t>
            </a:r>
            <a:r>
              <a:rPr lang="ja-JP" altLang="en-US" sz="1200" kern="100" dirty="0">
                <a:effectLst/>
                <a:cs typeface="Yu Gothic UI" panose="020B0500000000000000" pitchFamily="50" charset="-128"/>
              </a:rPr>
              <a:t>）</a:t>
            </a:r>
            <a:r>
              <a:rPr lang="en-US" altLang="ja-JP" sz="1200" kern="100" dirty="0">
                <a:effectLst/>
                <a:cs typeface="Yu Gothic UI" panose="020B0500000000000000" pitchFamily="50" charset="-128"/>
              </a:rPr>
              <a:t> </a:t>
            </a:r>
            <a:endParaRPr lang="ja-JP" altLang="ja-JP" sz="1200" kern="100" dirty="0">
              <a:effectLst/>
            </a:endParaRPr>
          </a:p>
          <a:p>
            <a:pPr marL="56515" indent="-6350">
              <a:lnSpc>
                <a:spcPct val="107000"/>
              </a:lnSpc>
              <a:spcAft>
                <a:spcPts val="395"/>
              </a:spcAft>
            </a:pPr>
            <a:r>
              <a:rPr lang="ja-JP" altLang="ja-JP" sz="1200" kern="100" dirty="0">
                <a:effectLst/>
                <a:cs typeface="HG正楷書体-PRO" panose="03000600000000000000" pitchFamily="66" charset="-128"/>
              </a:rPr>
              <a:t>大会の内容構成</a:t>
            </a:r>
            <a:r>
              <a:rPr lang="en-US" altLang="ja-JP" sz="1200" kern="100" dirty="0">
                <a:effectLst/>
                <a:cs typeface="HG正楷書体-PRO" panose="03000600000000000000" pitchFamily="66" charset="-128"/>
              </a:rPr>
              <a:t> (</a:t>
            </a:r>
            <a:r>
              <a:rPr lang="ja-JP" altLang="ja-JP" sz="1200" kern="100" dirty="0">
                <a:effectLst/>
                <a:cs typeface="HG正楷書体-PRO" panose="03000600000000000000" pitchFamily="66" charset="-128"/>
              </a:rPr>
              <a:t>予定</a:t>
            </a:r>
            <a:r>
              <a:rPr lang="en-US" altLang="ja-JP" sz="1200" kern="100" dirty="0">
                <a:effectLst/>
                <a:cs typeface="HG正楷書体-PRO" panose="03000600000000000000" pitchFamily="66" charset="-128"/>
              </a:rPr>
              <a:t>) </a:t>
            </a:r>
            <a:endParaRPr lang="ja-JP" altLang="ja-JP" sz="1200" kern="100" dirty="0">
              <a:effectLst/>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シンポジウム</a:t>
            </a:r>
            <a:r>
              <a:rPr lang="en-US" altLang="ja-JP" sz="1200" u="none" strike="noStrike" kern="100" dirty="0">
                <a:effectLst/>
                <a:uFill>
                  <a:solidFill>
                    <a:srgbClr val="000000"/>
                  </a:solidFill>
                </a:uFill>
                <a:cs typeface="HG正楷書体-PRO" panose="03000600000000000000" pitchFamily="66" charset="-128"/>
              </a:rPr>
              <a:t>  3 </a:t>
            </a:r>
            <a:r>
              <a:rPr lang="ja-JP" altLang="ja-JP" sz="1200" u="none" strike="noStrike" kern="100" dirty="0">
                <a:effectLst/>
                <a:uFill>
                  <a:solidFill>
                    <a:srgbClr val="000000"/>
                  </a:solidFill>
                </a:uFill>
                <a:cs typeface="HG正楷書体-PRO" panose="03000600000000000000" pitchFamily="66" charset="-128"/>
              </a:rPr>
              <a:t>テーマ</a:t>
            </a:r>
            <a:endParaRPr lang="en-US" altLang="ja-JP" sz="1200" u="none" strike="noStrike" kern="100" dirty="0">
              <a:effectLst/>
              <a:uFill>
                <a:solidFill>
                  <a:srgbClr val="000000"/>
                </a:solidFill>
              </a:uFill>
              <a:cs typeface="HG正楷書体-PRO" panose="03000600000000000000" pitchFamily="66" charset="-128"/>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ワークショップ 約</a:t>
            </a:r>
            <a:r>
              <a:rPr lang="en-US" altLang="ja-JP" sz="1200" u="none" strike="noStrike" kern="100" dirty="0">
                <a:effectLst/>
                <a:uFill>
                  <a:solidFill>
                    <a:srgbClr val="000000"/>
                  </a:solidFill>
                </a:uFill>
                <a:cs typeface="HG正楷書体-PRO" panose="03000600000000000000" pitchFamily="66" charset="-128"/>
              </a:rPr>
              <a:t> 10 </a:t>
            </a:r>
            <a:r>
              <a:rPr lang="ja-JP" altLang="ja-JP" sz="1200" u="none" strike="noStrike" kern="100" dirty="0">
                <a:effectLst/>
                <a:uFill>
                  <a:solidFill>
                    <a:srgbClr val="000000"/>
                  </a:solidFill>
                </a:uFill>
                <a:cs typeface="HG正楷書体-PRO" panose="03000600000000000000" pitchFamily="66" charset="-128"/>
              </a:rPr>
              <a:t>テーマ</a:t>
            </a:r>
            <a:r>
              <a:rPr lang="en-US" altLang="ja-JP" sz="1200" u="none" strike="noStrike" kern="100" dirty="0">
                <a:effectLst/>
                <a:uFill>
                  <a:solidFill>
                    <a:srgbClr val="000000"/>
                  </a:solidFill>
                </a:uFill>
                <a:cs typeface="HG正楷書体-PRO" panose="03000600000000000000" pitchFamily="66" charset="-128"/>
              </a:rPr>
              <a:t>  </a:t>
            </a:r>
            <a:r>
              <a:rPr lang="ja-JP" altLang="ja-JP" sz="1200" u="none" strike="noStrike" kern="100" dirty="0">
                <a:effectLst/>
                <a:uFill>
                  <a:solidFill>
                    <a:srgbClr val="000000"/>
                  </a:solidFill>
                </a:uFill>
                <a:cs typeface="HG正楷書体-PRO" panose="03000600000000000000" pitchFamily="66" charset="-128"/>
              </a:rPr>
              <a:t>（学会員から公募） </a:t>
            </a:r>
            <a:endParaRPr lang="ja-JP" altLang="ja-JP" sz="1200" u="none" strike="noStrike" kern="100" dirty="0">
              <a:effectLst/>
              <a:uFill>
                <a:solidFill>
                  <a:srgbClr val="000000"/>
                </a:solidFill>
              </a:uFill>
              <a:cs typeface="Wingdings" panose="05000000000000000000" pitchFamily="2" charset="2"/>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一般演題</a:t>
            </a:r>
            <a:r>
              <a:rPr lang="en-US" altLang="ja-JP" sz="1200" u="none" strike="noStrike" kern="100" dirty="0">
                <a:effectLst/>
                <a:uFill>
                  <a:solidFill>
                    <a:srgbClr val="000000"/>
                  </a:solidFill>
                </a:uFill>
                <a:cs typeface="HG正楷書体-PRO" panose="03000600000000000000" pitchFamily="66" charset="-128"/>
              </a:rPr>
              <a:t>  </a:t>
            </a:r>
            <a:r>
              <a:rPr lang="ja-JP" altLang="ja-JP" sz="1200" u="none" strike="noStrike" kern="100" dirty="0">
                <a:effectLst/>
                <a:uFill>
                  <a:solidFill>
                    <a:srgbClr val="000000"/>
                  </a:solidFill>
                </a:uFill>
                <a:cs typeface="HG正楷書体-PRO" panose="03000600000000000000" pitchFamily="66" charset="-128"/>
              </a:rPr>
              <a:t>学会員から募集した演題を口頭で発表</a:t>
            </a:r>
            <a:endParaRPr lang="ja-JP" altLang="ja-JP" sz="1200" u="none" strike="noStrike" kern="100" dirty="0">
              <a:effectLst/>
              <a:uFill>
                <a:solidFill>
                  <a:srgbClr val="000000"/>
                </a:solidFill>
              </a:uFill>
              <a:cs typeface="Wingdings" panose="05000000000000000000" pitchFamily="2" charset="2"/>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一般演題・ポスター発表 学部生・大学院生の若手が対象 </a:t>
            </a:r>
            <a:endParaRPr lang="ja-JP" altLang="ja-JP" sz="1200" u="none" strike="noStrike" kern="100" dirty="0">
              <a:effectLst/>
              <a:uFill>
                <a:solidFill>
                  <a:srgbClr val="000000"/>
                </a:solidFill>
              </a:uFill>
              <a:cs typeface="Wingdings" panose="05000000000000000000" pitchFamily="2" charset="2"/>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日本遺伝学会 木原賞、奨励賞の受賞式と受賞講演 </a:t>
            </a:r>
            <a:endParaRPr lang="ja-JP" altLang="ja-JP" sz="1200" u="none" strike="noStrike" kern="100" dirty="0">
              <a:effectLst/>
              <a:uFill>
                <a:solidFill>
                  <a:srgbClr val="000000"/>
                </a:solidFill>
              </a:uFill>
              <a:cs typeface="Wingdings" panose="05000000000000000000" pitchFamily="2" charset="2"/>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前回大会の</a:t>
            </a:r>
            <a:r>
              <a:rPr lang="en-US" altLang="ja-JP" sz="1200" u="none" strike="noStrike" kern="100" dirty="0">
                <a:effectLst/>
                <a:uFill>
                  <a:solidFill>
                    <a:srgbClr val="000000"/>
                  </a:solidFill>
                </a:uFill>
                <a:cs typeface="HG正楷書体-PRO" panose="03000600000000000000" pitchFamily="66" charset="-128"/>
              </a:rPr>
              <a:t> Best Papers </a:t>
            </a:r>
            <a:r>
              <a:rPr lang="ja-JP" altLang="ja-JP" sz="1200" u="none" strike="noStrike" kern="100" dirty="0">
                <a:effectLst/>
                <a:uFill>
                  <a:solidFill>
                    <a:srgbClr val="000000"/>
                  </a:solidFill>
                </a:uFill>
                <a:cs typeface="HG正楷書体-PRO" panose="03000600000000000000" pitchFamily="66" charset="-128"/>
              </a:rPr>
              <a:t>賞受賞者によるプレナリーワークショップ </a:t>
            </a:r>
            <a:endParaRPr lang="ja-JP" altLang="ja-JP" sz="1200" u="none" strike="noStrike" kern="100" dirty="0">
              <a:effectLst/>
              <a:uFill>
                <a:solidFill>
                  <a:srgbClr val="000000"/>
                </a:solidFill>
              </a:uFill>
              <a:cs typeface="Wingdings" panose="05000000000000000000" pitchFamily="2" charset="2"/>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公開市民講座 </a:t>
            </a:r>
            <a:endParaRPr lang="ja-JP" altLang="ja-JP" sz="1200" u="none" strike="noStrike" kern="100" dirty="0">
              <a:effectLst/>
              <a:uFill>
                <a:solidFill>
                  <a:srgbClr val="000000"/>
                </a:solidFill>
              </a:uFill>
              <a:cs typeface="Wingdings" panose="05000000000000000000" pitchFamily="2" charset="2"/>
            </a:endParaRPr>
          </a:p>
          <a:p>
            <a:pPr marL="342900" lvl="0" indent="-342900" fontAlgn="base">
              <a:lnSpc>
                <a:spcPct val="107000"/>
              </a:lnSpc>
              <a:spcAft>
                <a:spcPts val="230"/>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男女共同参画公開ランチョンワークショップ </a:t>
            </a:r>
            <a:endParaRPr lang="ja-JP" altLang="ja-JP" sz="1200" u="none" strike="noStrike" kern="100" dirty="0">
              <a:effectLst/>
              <a:uFill>
                <a:solidFill>
                  <a:srgbClr val="000000"/>
                </a:solidFill>
              </a:uFill>
              <a:cs typeface="Wingdings" panose="05000000000000000000" pitchFamily="2" charset="2"/>
            </a:endParaRPr>
          </a:p>
          <a:p>
            <a:pPr marL="342900" lvl="0" indent="-342900" fontAlgn="base">
              <a:lnSpc>
                <a:spcPct val="107000"/>
              </a:lnSpc>
              <a:spcAft>
                <a:spcPts val="345"/>
              </a:spcAft>
              <a:buClr>
                <a:srgbClr val="000000"/>
              </a:buClr>
              <a:buSzPts val="1200"/>
              <a:buFont typeface="Arial" panose="020B0604020202020204" pitchFamily="34" charset="0"/>
              <a:buChar char="◆"/>
            </a:pPr>
            <a:r>
              <a:rPr lang="ja-JP" altLang="ja-JP" sz="1200" u="none" strike="noStrike" kern="100" dirty="0">
                <a:effectLst/>
                <a:uFill>
                  <a:solidFill>
                    <a:srgbClr val="000000"/>
                  </a:solidFill>
                </a:uFill>
                <a:cs typeface="HG正楷書体-PRO" panose="03000600000000000000" pitchFamily="66" charset="-128"/>
              </a:rPr>
              <a:t>総会・懇親会</a:t>
            </a:r>
            <a:endParaRPr lang="en-US" altLang="ja-JP" sz="1200" kern="100" dirty="0">
              <a:effectLst/>
              <a:cs typeface="Yu Gothic UI" panose="020B0500000000000000" pitchFamily="50" charset="-128"/>
            </a:endParaRPr>
          </a:p>
          <a:p>
            <a:pPr marL="46990" indent="-6350">
              <a:lnSpc>
                <a:spcPct val="110000"/>
              </a:lnSpc>
              <a:spcAft>
                <a:spcPts val="275"/>
              </a:spcAft>
            </a:pPr>
            <a:r>
              <a:rPr lang="ja-JP" altLang="ja-JP" sz="1200" kern="100" dirty="0">
                <a:effectLst/>
                <a:cs typeface="Yu Gothic UI" panose="020B0500000000000000" pitchFamily="50" charset="-128"/>
              </a:rPr>
              <a:t>参加予定数： 約</a:t>
            </a:r>
            <a:r>
              <a:rPr lang="en-US" altLang="ja-JP" sz="1200" kern="100" dirty="0">
                <a:effectLst/>
                <a:cs typeface="Yu Gothic UI" panose="020B0500000000000000" pitchFamily="50" charset="-128"/>
              </a:rPr>
              <a:t>300</a:t>
            </a:r>
            <a:r>
              <a:rPr lang="ja-JP" altLang="ja-JP" sz="1200" kern="100" dirty="0">
                <a:effectLst/>
                <a:cs typeface="Yu Gothic UI" panose="020B0500000000000000" pitchFamily="50" charset="-128"/>
              </a:rPr>
              <a:t>名</a:t>
            </a:r>
            <a:endParaRPr lang="en-US" altLang="ja-JP" sz="1200" kern="100" dirty="0">
              <a:effectLst/>
              <a:cs typeface="Yu Gothic UI" panose="020B0500000000000000" pitchFamily="50" charset="-128"/>
            </a:endParaRPr>
          </a:p>
          <a:p>
            <a:pPr marL="46990" indent="-6350">
              <a:lnSpc>
                <a:spcPct val="110000"/>
              </a:lnSpc>
              <a:spcAft>
                <a:spcPts val="275"/>
              </a:spcAft>
            </a:pPr>
            <a:r>
              <a:rPr lang="ja-JP" altLang="ja-JP" sz="1200" kern="100" dirty="0">
                <a:effectLst/>
                <a:cs typeface="Yu Gothic UI" panose="020B0500000000000000" pitchFamily="50" charset="-128"/>
              </a:rPr>
              <a:t> </a:t>
            </a:r>
            <a:r>
              <a:rPr lang="en-US" altLang="ja-JP" sz="1200" kern="100" dirty="0">
                <a:effectLst/>
                <a:cs typeface="Yu Gothic UI" panose="020B0500000000000000" pitchFamily="50" charset="-128"/>
              </a:rPr>
              <a:t> </a:t>
            </a:r>
            <a:endParaRPr lang="ja-JP" altLang="ja-JP" sz="1200" kern="100" dirty="0">
              <a:effectLst/>
            </a:endParaRPr>
          </a:p>
          <a:p>
            <a:pPr>
              <a:lnSpc>
                <a:spcPct val="107000"/>
              </a:lnSpc>
              <a:spcAft>
                <a:spcPts val="295"/>
              </a:spcAft>
            </a:pPr>
            <a:r>
              <a:rPr lang="ja-JP" altLang="ja-JP" sz="1200" kern="100" dirty="0">
                <a:effectLst/>
              </a:rPr>
              <a:t>◆</a:t>
            </a:r>
            <a:r>
              <a:rPr lang="ja-JP" altLang="ja-JP" sz="1200" kern="100" dirty="0">
                <a:effectLst/>
                <a:cs typeface="Yu Gothic UI" panose="020B0500000000000000" pitchFamily="50" charset="-128"/>
              </a:rPr>
              <a:t>問合せ先</a:t>
            </a:r>
            <a:endParaRPr lang="ja-JP" altLang="ja-JP" sz="1200" kern="100" dirty="0">
              <a:effectLst/>
            </a:endParaRPr>
          </a:p>
          <a:p>
            <a:pPr>
              <a:lnSpc>
                <a:spcPct val="103000"/>
              </a:lnSpc>
              <a:spcAft>
                <a:spcPts val="270"/>
              </a:spcAft>
            </a:pPr>
            <a:r>
              <a:rPr lang="ja-JP" altLang="ja-JP" sz="1200" kern="100" dirty="0">
                <a:effectLst/>
                <a:cs typeface="ＭＳ 明朝" panose="02020609040205080304" pitchFamily="17" charset="-128"/>
              </a:rPr>
              <a:t>日本遺伝学会第</a:t>
            </a:r>
            <a:r>
              <a:rPr lang="en-US" altLang="ja-JP" sz="1200" kern="100" dirty="0">
                <a:cs typeface="ＭＳ 明朝" panose="02020609040205080304" pitchFamily="17" charset="-128"/>
              </a:rPr>
              <a:t>95</a:t>
            </a:r>
            <a:r>
              <a:rPr lang="ja-JP" altLang="ja-JP" sz="1200" kern="100" dirty="0">
                <a:effectLst/>
                <a:cs typeface="ＭＳ 明朝" panose="02020609040205080304" pitchFamily="17" charset="-128"/>
              </a:rPr>
              <a:t>回大会</a:t>
            </a:r>
            <a:r>
              <a:rPr lang="ja-JP" altLang="ja-JP" sz="1200" kern="100" dirty="0">
                <a:effectLst/>
                <a:cs typeface="Yu Gothic UI" panose="020B0500000000000000" pitchFamily="50" charset="-128"/>
              </a:rPr>
              <a:t> </a:t>
            </a:r>
            <a:r>
              <a:rPr lang="ja-JP" altLang="ja-JP" sz="1200" kern="100" dirty="0">
                <a:effectLst/>
                <a:cs typeface="ＭＳ 明朝" panose="02020609040205080304" pitchFamily="17" charset="-128"/>
              </a:rPr>
              <a:t>運営事務局</a:t>
            </a:r>
            <a:endParaRPr lang="ja-JP" altLang="ja-JP" sz="1200" kern="100" dirty="0">
              <a:effectLst/>
            </a:endParaRPr>
          </a:p>
          <a:p>
            <a:pPr>
              <a:lnSpc>
                <a:spcPct val="103000"/>
              </a:lnSpc>
              <a:spcAft>
                <a:spcPts val="270"/>
              </a:spcAft>
            </a:pPr>
            <a:r>
              <a:rPr lang="ja-JP" altLang="ja-JP" sz="1200" kern="100" dirty="0">
                <a:effectLst/>
                <a:cs typeface="ＭＳ 明朝" panose="02020609040205080304" pitchFamily="17" charset="-128"/>
              </a:rPr>
              <a:t>株式会社コンベンションサポート九州　担当（松下） </a:t>
            </a:r>
            <a:endParaRPr lang="ja-JP" altLang="ja-JP" sz="1200" kern="100" dirty="0">
              <a:effectLst/>
            </a:endParaRPr>
          </a:p>
          <a:p>
            <a:pPr>
              <a:lnSpc>
                <a:spcPct val="107000"/>
              </a:lnSpc>
              <a:spcAft>
                <a:spcPts val="290"/>
              </a:spcAft>
            </a:pPr>
            <a:r>
              <a:rPr lang="ja-JP" altLang="ja-JP" sz="1200" kern="0" dirty="0">
                <a:effectLst/>
                <a:cs typeface="ＭＳ Ｐゴシック" panose="020B0600070205080204" pitchFamily="50" charset="-128"/>
              </a:rPr>
              <a:t>〒</a:t>
            </a:r>
            <a:r>
              <a:rPr lang="en-US" altLang="ja-JP" sz="1200" kern="0" dirty="0">
                <a:effectLst/>
                <a:cs typeface="ＭＳ Ｐゴシック" panose="020B0600070205080204" pitchFamily="50" charset="-128"/>
              </a:rPr>
              <a:t>862-0975</a:t>
            </a:r>
            <a:r>
              <a:rPr lang="ja-JP" altLang="ja-JP" sz="1200" kern="0" dirty="0">
                <a:effectLst/>
                <a:cs typeface="ＭＳ Ｐゴシック" panose="020B0600070205080204" pitchFamily="50" charset="-128"/>
              </a:rPr>
              <a:t>　熊本市中央区新屋敷</a:t>
            </a:r>
            <a:r>
              <a:rPr lang="en-US" altLang="ja-JP" sz="1200" kern="0" dirty="0">
                <a:effectLst/>
                <a:cs typeface="ＭＳ Ｐゴシック" panose="020B0600070205080204" pitchFamily="50" charset="-128"/>
              </a:rPr>
              <a:t>1-14-35</a:t>
            </a:r>
            <a:r>
              <a:rPr lang="ja-JP" altLang="ja-JP" sz="1200" kern="0" dirty="0">
                <a:effectLst/>
                <a:cs typeface="ＭＳ Ｐゴシック" panose="020B0600070205080204" pitchFamily="50" charset="-128"/>
              </a:rPr>
              <a:t>クロススクエア熊本九品寺</a:t>
            </a:r>
            <a:r>
              <a:rPr lang="en-US" altLang="ja-JP" sz="1200" kern="0" dirty="0">
                <a:effectLst/>
                <a:cs typeface="ＭＳ Ｐゴシック" panose="020B0600070205080204" pitchFamily="50" charset="-128"/>
              </a:rPr>
              <a:t>7F-F</a:t>
            </a:r>
          </a:p>
          <a:p>
            <a:pPr>
              <a:lnSpc>
                <a:spcPct val="107000"/>
              </a:lnSpc>
              <a:spcAft>
                <a:spcPts val="290"/>
              </a:spcAft>
            </a:pPr>
            <a:r>
              <a:rPr lang="en-US" altLang="ja-JP" sz="1200" kern="0" dirty="0">
                <a:effectLst/>
                <a:cs typeface="ＭＳ Ｐゴシック" panose="020B0600070205080204" pitchFamily="50" charset="-128"/>
              </a:rPr>
              <a:t>TEL</a:t>
            </a:r>
            <a:r>
              <a:rPr lang="ja-JP" altLang="ja-JP" sz="1200" kern="0" dirty="0">
                <a:effectLst/>
                <a:cs typeface="ＭＳ Ｐゴシック" panose="020B0600070205080204" pitchFamily="50" charset="-128"/>
              </a:rPr>
              <a:t>：</a:t>
            </a:r>
            <a:r>
              <a:rPr lang="en-US" altLang="ja-JP" sz="1200" kern="0" dirty="0">
                <a:effectLst/>
                <a:cs typeface="ＭＳ Ｐゴシック" panose="020B0600070205080204" pitchFamily="50" charset="-128"/>
              </a:rPr>
              <a:t>096-373-9188</a:t>
            </a:r>
            <a:r>
              <a:rPr lang="ja-JP" altLang="ja-JP" sz="1200" kern="0" dirty="0">
                <a:effectLst/>
                <a:cs typeface="ＭＳ Ｐゴシック" panose="020B0600070205080204" pitchFamily="50" charset="-128"/>
              </a:rPr>
              <a:t>　</a:t>
            </a:r>
            <a:r>
              <a:rPr lang="en-US" altLang="ja-JP" sz="1200" kern="0" dirty="0">
                <a:effectLst/>
                <a:cs typeface="ＭＳ Ｐゴシック" panose="020B0600070205080204" pitchFamily="50" charset="-128"/>
              </a:rPr>
              <a:t>FAX</a:t>
            </a:r>
            <a:r>
              <a:rPr lang="ja-JP" altLang="ja-JP" sz="1200" kern="0" dirty="0">
                <a:effectLst/>
                <a:cs typeface="ＭＳ Ｐゴシック" panose="020B0600070205080204" pitchFamily="50" charset="-128"/>
              </a:rPr>
              <a:t>：</a:t>
            </a:r>
            <a:r>
              <a:rPr lang="en-US" altLang="ja-JP" sz="1200" kern="0" dirty="0">
                <a:effectLst/>
                <a:cs typeface="ＭＳ Ｐゴシック" panose="020B0600070205080204" pitchFamily="50" charset="-128"/>
              </a:rPr>
              <a:t>096-373-9191</a:t>
            </a:r>
          </a:p>
          <a:p>
            <a:pPr>
              <a:lnSpc>
                <a:spcPct val="107000"/>
              </a:lnSpc>
              <a:spcAft>
                <a:spcPts val="290"/>
              </a:spcAft>
            </a:pPr>
            <a:r>
              <a:rPr lang="en-US" altLang="ja-JP" sz="1200" kern="100" dirty="0">
                <a:effectLst/>
                <a:cs typeface="Yu Gothic UI" panose="020B0500000000000000" pitchFamily="50" charset="-128"/>
              </a:rPr>
              <a:t>E-mail:</a:t>
            </a:r>
            <a:r>
              <a:rPr lang="en-US" altLang="ja-JP" sz="1200" u="sng" kern="100" dirty="0">
                <a:effectLst/>
                <a:uFill>
                  <a:solidFill>
                    <a:srgbClr val="0000FF"/>
                  </a:solidFill>
                </a:uFill>
                <a:cs typeface="Yu Gothic UI" panose="020B0500000000000000" pitchFamily="50" charset="-128"/>
              </a:rPr>
              <a:t>gsj95@csk-gs.com</a:t>
            </a:r>
            <a:r>
              <a:rPr lang="en-US" altLang="ja-JP" sz="1200" kern="100" dirty="0">
                <a:effectLst/>
                <a:cs typeface="Cambria" panose="02040503050406030204" pitchFamily="18" charset="0"/>
              </a:rPr>
              <a:t> </a:t>
            </a:r>
            <a:endParaRPr lang="ja-JP" altLang="ja-JP" sz="1200" kern="100" dirty="0">
              <a:effectLst/>
            </a:endParaRPr>
          </a:p>
        </p:txBody>
      </p:sp>
    </p:spTree>
    <p:extLst>
      <p:ext uri="{BB962C8B-B14F-4D97-AF65-F5344CB8AC3E}">
        <p14:creationId xmlns:p14="http://schemas.microsoft.com/office/powerpoint/2010/main" val="214575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118D60-32C1-B6B9-D2F1-F96FABE2BB2D}"/>
              </a:ext>
            </a:extLst>
          </p:cNvPr>
          <p:cNvSpPr>
            <a:spLocks noGrp="1"/>
          </p:cNvSpPr>
          <p:nvPr>
            <p:ph type="title"/>
          </p:nvPr>
        </p:nvSpPr>
        <p:spPr/>
        <p:txBody>
          <a:bodyPr/>
          <a:lstStyle/>
          <a:p>
            <a:r>
              <a:rPr lang="ja-JP" altLang="en-US" dirty="0"/>
              <a:t>収支計画書</a:t>
            </a:r>
            <a:endParaRPr kumimoji="1" lang="ja-JP" altLang="en-US" dirty="0"/>
          </a:p>
        </p:txBody>
      </p:sp>
      <p:graphicFrame>
        <p:nvGraphicFramePr>
          <p:cNvPr id="3" name="オブジェクト 2">
            <a:extLst>
              <a:ext uri="{FF2B5EF4-FFF2-40B4-BE49-F238E27FC236}">
                <a16:creationId xmlns:a16="http://schemas.microsoft.com/office/drawing/2014/main" id="{200D75A2-6775-F143-F759-225037368A0A}"/>
              </a:ext>
            </a:extLst>
          </p:cNvPr>
          <p:cNvGraphicFramePr>
            <a:graphicFrameLocks noChangeAspect="1"/>
          </p:cNvGraphicFramePr>
          <p:nvPr>
            <p:extLst>
              <p:ext uri="{D42A27DB-BD31-4B8C-83A1-F6EECF244321}">
                <p14:modId xmlns:p14="http://schemas.microsoft.com/office/powerpoint/2010/main" val="4001958350"/>
              </p:ext>
            </p:extLst>
          </p:nvPr>
        </p:nvGraphicFramePr>
        <p:xfrm>
          <a:off x="393700" y="660400"/>
          <a:ext cx="6070600" cy="7823200"/>
        </p:xfrm>
        <a:graphic>
          <a:graphicData uri="http://schemas.openxmlformats.org/presentationml/2006/ole">
            <mc:AlternateContent xmlns:mc="http://schemas.openxmlformats.org/markup-compatibility/2006">
              <mc:Choice xmlns:v="urn:schemas-microsoft-com:vml" Requires="v">
                <p:oleObj name="シート" r:id="rId2" imgW="6070600" imgH="7823200" progId="Excel.Sheet.12">
                  <p:embed/>
                </p:oleObj>
              </mc:Choice>
              <mc:Fallback>
                <p:oleObj name="シート" r:id="rId2" imgW="6070600" imgH="7823200" progId="Excel.Sheet.12">
                  <p:embed/>
                  <p:pic>
                    <p:nvPicPr>
                      <p:cNvPr id="0" name=""/>
                      <p:cNvPicPr/>
                      <p:nvPr/>
                    </p:nvPicPr>
                    <p:blipFill>
                      <a:blip r:embed="rId3"/>
                      <a:stretch>
                        <a:fillRect/>
                      </a:stretch>
                    </p:blipFill>
                    <p:spPr>
                      <a:xfrm>
                        <a:off x="393700" y="660400"/>
                        <a:ext cx="6070600" cy="7823200"/>
                      </a:xfrm>
                      <a:prstGeom prst="rect">
                        <a:avLst/>
                      </a:prstGeom>
                    </p:spPr>
                  </p:pic>
                </p:oleObj>
              </mc:Fallback>
            </mc:AlternateContent>
          </a:graphicData>
        </a:graphic>
      </p:graphicFrame>
    </p:spTree>
    <p:extLst>
      <p:ext uri="{BB962C8B-B14F-4D97-AF65-F5344CB8AC3E}">
        <p14:creationId xmlns:p14="http://schemas.microsoft.com/office/powerpoint/2010/main" val="397376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E21D83-58F5-9DCA-BD4F-AA5A69406A00}"/>
              </a:ext>
            </a:extLst>
          </p:cNvPr>
          <p:cNvSpPr>
            <a:spLocks noGrp="1"/>
          </p:cNvSpPr>
          <p:nvPr>
            <p:ph type="title"/>
          </p:nvPr>
        </p:nvSpPr>
        <p:spPr/>
        <p:txBody>
          <a:bodyPr/>
          <a:lstStyle/>
          <a:p>
            <a:r>
              <a:rPr kumimoji="1" lang="ja-JP" altLang="en-US" dirty="0"/>
              <a:t>共催ランチョンセミナー募集要項</a:t>
            </a:r>
          </a:p>
        </p:txBody>
      </p:sp>
      <p:sp>
        <p:nvSpPr>
          <p:cNvPr id="3" name="コンテンツ プレースホルダー 2">
            <a:extLst>
              <a:ext uri="{FF2B5EF4-FFF2-40B4-BE49-F238E27FC236}">
                <a16:creationId xmlns:a16="http://schemas.microsoft.com/office/drawing/2014/main" id="{2AAF7873-DC30-E1D8-7D0F-281F3299F51A}"/>
              </a:ext>
            </a:extLst>
          </p:cNvPr>
          <p:cNvSpPr>
            <a:spLocks noGrp="1"/>
          </p:cNvSpPr>
          <p:nvPr>
            <p:ph idx="1"/>
          </p:nvPr>
        </p:nvSpPr>
        <p:spPr>
          <a:xfrm>
            <a:off x="233916" y="595614"/>
            <a:ext cx="6390168" cy="8369966"/>
          </a:xfrm>
        </p:spPr>
        <p:txBody>
          <a:bodyPr>
            <a:normAutofit fontScale="92500" lnSpcReduction="10000"/>
          </a:bodyPr>
          <a:lstStyle/>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日　時</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　　　</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2023</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年</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9</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月</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7</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日（木）</a:t>
            </a:r>
            <a:r>
              <a:rPr lang="ja-JP" altLang="en-US" sz="1050" dirty="0">
                <a:solidFill>
                  <a:srgbClr val="000000"/>
                </a:solidFill>
                <a:latin typeface="游明朝" panose="02020400000000000000" pitchFamily="18" charset="-128"/>
                <a:ea typeface="游明朝" panose="02020400000000000000" pitchFamily="18" charset="-128"/>
              </a:rPr>
              <a:t>～</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8</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日（金）</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会　場</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　　　くまもと県民交流館パレア　パレアホール</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dirty="0">
                <a:solidFill>
                  <a:srgbClr val="000000"/>
                </a:solidFill>
                <a:latin typeface="游明朝" panose="02020400000000000000" pitchFamily="18" charset="-128"/>
                <a:ea typeface="游明朝" panose="02020400000000000000" pitchFamily="18" charset="-128"/>
              </a:rPr>
              <a:t>【</a:t>
            </a:r>
            <a:r>
              <a:rPr lang="ja-JP" altLang="en-US" sz="1050" dirty="0">
                <a:solidFill>
                  <a:srgbClr val="000000"/>
                </a:solidFill>
                <a:latin typeface="游明朝" panose="02020400000000000000" pitchFamily="18" charset="-128"/>
                <a:ea typeface="游明朝" panose="02020400000000000000" pitchFamily="18" charset="-128"/>
              </a:rPr>
              <a:t>予定参加者</a:t>
            </a:r>
            <a:r>
              <a:rPr lang="en-US" altLang="ja-JP" sz="1050" dirty="0">
                <a:solidFill>
                  <a:srgbClr val="000000"/>
                </a:solidFill>
                <a:latin typeface="游明朝" panose="02020400000000000000" pitchFamily="18" charset="-128"/>
                <a:ea typeface="游明朝" panose="02020400000000000000" pitchFamily="18" charset="-128"/>
              </a:rPr>
              <a:t>】</a:t>
            </a:r>
            <a:r>
              <a:rPr lang="ja-JP" altLang="en-US" sz="1050" dirty="0">
                <a:solidFill>
                  <a:srgbClr val="000000"/>
                </a:solidFill>
                <a:latin typeface="游明朝" panose="02020400000000000000" pitchFamily="18" charset="-128"/>
                <a:ea typeface="游明朝" panose="02020400000000000000" pitchFamily="18" charset="-128"/>
              </a:rPr>
              <a:t>　</a:t>
            </a:r>
            <a:r>
              <a:rPr lang="en-US" altLang="ja-JP" sz="1050" dirty="0">
                <a:solidFill>
                  <a:srgbClr val="000000"/>
                </a:solidFill>
                <a:latin typeface="游明朝" panose="02020400000000000000" pitchFamily="18" charset="-128"/>
                <a:ea typeface="游明朝" panose="02020400000000000000" pitchFamily="18" charset="-128"/>
              </a:rPr>
              <a:t>300</a:t>
            </a:r>
            <a:r>
              <a:rPr lang="ja-JP" altLang="en-US" sz="1050" dirty="0">
                <a:solidFill>
                  <a:srgbClr val="000000"/>
                </a:solidFill>
                <a:latin typeface="游明朝" panose="02020400000000000000" pitchFamily="18" charset="-128"/>
                <a:ea typeface="游明朝" panose="02020400000000000000" pitchFamily="18" charset="-128"/>
              </a:rPr>
              <a:t>名</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dirty="0">
                <a:solidFill>
                  <a:srgbClr val="000000"/>
                </a:solidFill>
                <a:latin typeface="游明朝" panose="02020400000000000000" pitchFamily="18" charset="-128"/>
                <a:ea typeface="游明朝" panose="02020400000000000000" pitchFamily="18" charset="-128"/>
              </a:rPr>
              <a:t>【</a:t>
            </a:r>
            <a:r>
              <a:rPr lang="ja-JP" altLang="en-US" sz="1050" dirty="0">
                <a:solidFill>
                  <a:srgbClr val="000000"/>
                </a:solidFill>
                <a:latin typeface="游明朝" panose="02020400000000000000" pitchFamily="18" charset="-128"/>
                <a:ea typeface="游明朝" panose="02020400000000000000" pitchFamily="18" charset="-128"/>
              </a:rPr>
              <a:t>募集枠数・共催費</a:t>
            </a:r>
            <a:r>
              <a:rPr lang="en-US" altLang="ja-JP" sz="1050" dirty="0">
                <a:solidFill>
                  <a:srgbClr val="000000"/>
                </a:solidFill>
                <a:latin typeface="游明朝" panose="02020400000000000000" pitchFamily="18" charset="-128"/>
                <a:ea typeface="游明朝" panose="02020400000000000000" pitchFamily="18" charset="-128"/>
              </a:rPr>
              <a:t>】</a:t>
            </a:r>
          </a:p>
          <a:p>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endParaRPr lang="en-US" altLang="ja-JP" sz="1050" dirty="0">
              <a:solidFill>
                <a:srgbClr val="000000"/>
              </a:solidFill>
              <a:latin typeface="游明朝" panose="02020400000000000000" pitchFamily="18" charset="-128"/>
              <a:ea typeface="游明朝" panose="02020400000000000000" pitchFamily="18" charset="-128"/>
            </a:endParaRPr>
          </a:p>
          <a:p>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セミナー開催にあたって</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１）会場設定：希望を伺った上、事務局にて決定させていただきたく存じます。 会場の収容人数につきましては、会場のレイアウトの都合上、若干の変更も有りますので、予め ご了承下さい。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２）プログラム編成：座長及び演者についてはご相談させてくださいますようお願い申し上げます。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３）共催名称：貴社・日本遺伝学会　第</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95</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回大会との共催 </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４）大会</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HP</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のトップページにバナー掲載。バナーサイズ①</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５）以下費用につきましては貴社にてご負担をお願いします。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①共催費振込手数料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②講師・座長への謝金、旅費、宿泊費（公正競争規約にしたがって）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③控室での接遇飲食代 ならびに映像関係機器代（運営事務局にて一括発注）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④ポスター、チラシ作成費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⑤セミナー開催における看板・垂れ幕・氏名掲示等作成費（運営事務局にて一括発注）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⑥会場での資料・飲食配布係、アナウンス等の係員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⑦参加者への飲食費（運営事務局にて一括発注） ランチョンセミナー：お弁当 </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※1,000</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円（税別）予定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⑧その他特殊な機材、人件費等 </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ja-JP" altLang="en-US" sz="1050" dirty="0">
                <a:solidFill>
                  <a:srgbClr val="000000"/>
                </a:solidFill>
                <a:latin typeface="游明朝" panose="02020400000000000000" pitchFamily="18" charset="-128"/>
                <a:ea typeface="游明朝" panose="02020400000000000000" pitchFamily="18" charset="-128"/>
              </a:rPr>
              <a:t>⑨上記お弁当代、オプション費については管理諸経費（</a:t>
            </a:r>
            <a:r>
              <a:rPr lang="en-US" altLang="ja-JP" sz="1050" dirty="0">
                <a:solidFill>
                  <a:srgbClr val="000000"/>
                </a:solidFill>
                <a:latin typeface="游明朝" panose="02020400000000000000" pitchFamily="18" charset="-128"/>
                <a:ea typeface="游明朝" panose="02020400000000000000" pitchFamily="18" charset="-128"/>
              </a:rPr>
              <a:t>15</a:t>
            </a:r>
            <a:r>
              <a:rPr lang="ja-JP" altLang="en-US" sz="1050" dirty="0">
                <a:solidFill>
                  <a:srgbClr val="000000"/>
                </a:solidFill>
                <a:latin typeface="游明朝" panose="02020400000000000000" pitchFamily="18" charset="-128"/>
                <a:ea typeface="游明朝" panose="02020400000000000000" pitchFamily="18" charset="-128"/>
              </a:rPr>
              <a:t>％）別途税がかかります。</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申込方法</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 </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本募集要項を確認の上「共催セミナー申込書」に必要事項をご記入、メール、もしくは</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FAX</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でお申込みください。大会長と協議して、詳細については決定させていただきます。</a:t>
            </a:r>
            <a:endParaRPr lang="en-US" altLang="ja-JP" sz="105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申込期限</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en-US" altLang="ja-JP" sz="1050" b="0" i="0" u="sng" strike="noStrike" baseline="0" dirty="0">
                <a:solidFill>
                  <a:srgbClr val="000000"/>
                </a:solidFill>
                <a:latin typeface="游明朝" panose="02020400000000000000" pitchFamily="18" charset="-128"/>
                <a:ea typeface="游明朝" panose="02020400000000000000" pitchFamily="18" charset="-128"/>
              </a:rPr>
              <a:t>2023</a:t>
            </a:r>
            <a:r>
              <a:rPr lang="ja-JP" altLang="en-US" sz="1050" b="0" i="0" u="sng" strike="noStrike" baseline="0" dirty="0">
                <a:solidFill>
                  <a:srgbClr val="000000"/>
                </a:solidFill>
                <a:latin typeface="游明朝" panose="02020400000000000000" pitchFamily="18" charset="-128"/>
                <a:ea typeface="游明朝" panose="02020400000000000000" pitchFamily="18" charset="-128"/>
              </a:rPr>
              <a:t>年</a:t>
            </a:r>
            <a:r>
              <a:rPr lang="en-US" altLang="ja-JP" sz="1050" b="0" i="0" u="sng" strike="noStrike" baseline="0" dirty="0">
                <a:solidFill>
                  <a:srgbClr val="000000"/>
                </a:solidFill>
                <a:latin typeface="游明朝" panose="02020400000000000000" pitchFamily="18" charset="-128"/>
                <a:ea typeface="游明朝" panose="02020400000000000000" pitchFamily="18" charset="-128"/>
              </a:rPr>
              <a:t>5</a:t>
            </a:r>
            <a:r>
              <a:rPr lang="ja-JP" altLang="en-US" sz="1050" b="0" i="0" u="sng" strike="noStrike" baseline="0" dirty="0">
                <a:solidFill>
                  <a:srgbClr val="000000"/>
                </a:solidFill>
                <a:latin typeface="游明朝" panose="02020400000000000000" pitchFamily="18" charset="-128"/>
                <a:ea typeface="游明朝" panose="02020400000000000000" pitchFamily="18" charset="-128"/>
              </a:rPr>
              <a:t>月</a:t>
            </a:r>
            <a:r>
              <a:rPr lang="en-US" altLang="ja-JP" sz="1050" b="0" i="0" u="sng" strike="noStrike" baseline="0" dirty="0">
                <a:solidFill>
                  <a:srgbClr val="000000"/>
                </a:solidFill>
                <a:latin typeface="游明朝" panose="02020400000000000000" pitchFamily="18" charset="-128"/>
                <a:ea typeface="游明朝" panose="02020400000000000000" pitchFamily="18" charset="-128"/>
              </a:rPr>
              <a:t>31</a:t>
            </a:r>
            <a:r>
              <a:rPr lang="ja-JP" altLang="en-US" sz="1050" b="0" i="0" u="sng" strike="noStrike" baseline="0" dirty="0">
                <a:solidFill>
                  <a:srgbClr val="000000"/>
                </a:solidFill>
                <a:latin typeface="游明朝" panose="02020400000000000000" pitchFamily="18" charset="-128"/>
                <a:ea typeface="游明朝" panose="02020400000000000000" pitchFamily="18" charset="-128"/>
              </a:rPr>
              <a:t>日（水）</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お振込期日</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申込み受領後請求書を送付いたします、期日（</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2023</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年</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8</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月末）までに請求書に記載の指定口座までお振り込みください。</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申込締切・スケジュール</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2023</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年</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5</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月</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31</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日申込み締切</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2023</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年</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6</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月末請求書発行</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2023</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年</a:t>
            </a:r>
            <a:r>
              <a:rPr lang="en-US" altLang="ja-JP" sz="1050" dirty="0">
                <a:solidFill>
                  <a:srgbClr val="000000"/>
                </a:solidFill>
                <a:latin typeface="游明朝" panose="02020400000000000000" pitchFamily="18" charset="-128"/>
                <a:ea typeface="游明朝" panose="02020400000000000000" pitchFamily="18" charset="-128"/>
              </a:rPr>
              <a:t>7</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月末開催要項送付（予定）・オプション申込開始</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a:p>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新型コロナウイルス感染症について</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a:t>
            </a:r>
          </a:p>
          <a:p>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・今後の新型コロナウイルス感染症拡大状況によって開催方式を</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WEB</a:t>
            </a:r>
            <a:r>
              <a:rPr lang="ja-JP" altLang="en-US" sz="1050" b="0" i="0" u="none" strike="noStrike" baseline="0" dirty="0">
                <a:solidFill>
                  <a:srgbClr val="000000"/>
                </a:solidFill>
                <a:latin typeface="游明朝" panose="02020400000000000000" pitchFamily="18" charset="-128"/>
                <a:ea typeface="游明朝" panose="02020400000000000000" pitchFamily="18" charset="-128"/>
              </a:rPr>
              <a:t>開催とする場合がございます。何卒ご理解賜りますようお願いいたします。・開催形式の変更があった場合、貴社へご連絡し対応について協議させていただきます。</a:t>
            </a:r>
            <a:endParaRPr lang="en-US" altLang="ja-JP" sz="1050" b="0" i="0" u="none" strike="noStrike" baseline="0" dirty="0">
              <a:solidFill>
                <a:srgbClr val="000000"/>
              </a:solidFill>
              <a:latin typeface="游明朝" panose="02020400000000000000" pitchFamily="18" charset="-128"/>
              <a:ea typeface="游明朝" panose="02020400000000000000" pitchFamily="18" charset="-128"/>
            </a:endParaRPr>
          </a:p>
        </p:txBody>
      </p:sp>
      <p:graphicFrame>
        <p:nvGraphicFramePr>
          <p:cNvPr id="6" name="オブジェクト 5">
            <a:extLst>
              <a:ext uri="{FF2B5EF4-FFF2-40B4-BE49-F238E27FC236}">
                <a16:creationId xmlns:a16="http://schemas.microsoft.com/office/drawing/2014/main" id="{B75B469A-0ACF-840C-F10B-6486C3A02BD1}"/>
              </a:ext>
            </a:extLst>
          </p:cNvPr>
          <p:cNvGraphicFramePr>
            <a:graphicFrameLocks noChangeAspect="1"/>
          </p:cNvGraphicFramePr>
          <p:nvPr>
            <p:extLst>
              <p:ext uri="{D42A27DB-BD31-4B8C-83A1-F6EECF244321}">
                <p14:modId xmlns:p14="http://schemas.microsoft.com/office/powerpoint/2010/main" val="2192676695"/>
              </p:ext>
            </p:extLst>
          </p:nvPr>
        </p:nvGraphicFramePr>
        <p:xfrm>
          <a:off x="379413" y="1522413"/>
          <a:ext cx="6097587" cy="838200"/>
        </p:xfrm>
        <a:graphic>
          <a:graphicData uri="http://schemas.openxmlformats.org/presentationml/2006/ole">
            <mc:AlternateContent xmlns:mc="http://schemas.openxmlformats.org/markup-compatibility/2006">
              <mc:Choice xmlns:v="urn:schemas-microsoft-com:vml" Requires="v">
                <p:oleObj name="シート" r:id="rId2" imgW="6096000" imgH="838200" progId="Excel.Sheet.12">
                  <p:embed/>
                </p:oleObj>
              </mc:Choice>
              <mc:Fallback>
                <p:oleObj name="シート" r:id="rId2" imgW="6096000" imgH="838200" progId="Excel.Sheet.12">
                  <p:embed/>
                  <p:pic>
                    <p:nvPicPr>
                      <p:cNvPr id="0" name=""/>
                      <p:cNvPicPr/>
                      <p:nvPr/>
                    </p:nvPicPr>
                    <p:blipFill>
                      <a:blip r:embed="rId3"/>
                      <a:stretch>
                        <a:fillRect/>
                      </a:stretch>
                    </p:blipFill>
                    <p:spPr>
                      <a:xfrm>
                        <a:off x="379413" y="1522413"/>
                        <a:ext cx="6097587" cy="838200"/>
                      </a:xfrm>
                      <a:prstGeom prst="rect">
                        <a:avLst/>
                      </a:prstGeom>
                    </p:spPr>
                  </p:pic>
                </p:oleObj>
              </mc:Fallback>
            </mc:AlternateContent>
          </a:graphicData>
        </a:graphic>
      </p:graphicFrame>
    </p:spTree>
    <p:extLst>
      <p:ext uri="{BB962C8B-B14F-4D97-AF65-F5344CB8AC3E}">
        <p14:creationId xmlns:p14="http://schemas.microsoft.com/office/powerpoint/2010/main" val="2108105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14385-C03A-0807-548E-306EF74F628E}"/>
              </a:ext>
            </a:extLst>
          </p:cNvPr>
          <p:cNvSpPr>
            <a:spLocks noGrp="1"/>
          </p:cNvSpPr>
          <p:nvPr>
            <p:ph type="title"/>
          </p:nvPr>
        </p:nvSpPr>
        <p:spPr/>
        <p:txBody>
          <a:bodyPr/>
          <a:lstStyle/>
          <a:p>
            <a:r>
              <a:rPr kumimoji="1" lang="ja-JP" altLang="en-US" dirty="0"/>
              <a:t>展示募集要項</a:t>
            </a:r>
          </a:p>
        </p:txBody>
      </p:sp>
      <p:sp>
        <p:nvSpPr>
          <p:cNvPr id="3" name="コンテンツ プレースホルダー 2">
            <a:extLst>
              <a:ext uri="{FF2B5EF4-FFF2-40B4-BE49-F238E27FC236}">
                <a16:creationId xmlns:a16="http://schemas.microsoft.com/office/drawing/2014/main" id="{B54BBC8E-76B2-09D3-609D-EE2835FB145C}"/>
              </a:ext>
            </a:extLst>
          </p:cNvPr>
          <p:cNvSpPr>
            <a:spLocks noGrp="1"/>
          </p:cNvSpPr>
          <p:nvPr>
            <p:ph idx="1"/>
          </p:nvPr>
        </p:nvSpPr>
        <p:spPr/>
        <p:txBody>
          <a:bodyPr>
            <a:noAutofit/>
          </a:bodyPr>
          <a:lstStyle/>
          <a:p>
            <a:pPr algn="just"/>
            <a:r>
              <a:rPr lang="ja-JP" altLang="ja-JP" sz="1050" b="1" dirty="0">
                <a:effectLst/>
                <a:cs typeface="游明朝" panose="02020400000000000000" pitchFamily="18" charset="-128"/>
              </a:rPr>
              <a:t>【目　　的】　　</a:t>
            </a:r>
            <a:r>
              <a:rPr lang="ja-JP" altLang="ja-JP" sz="1050" dirty="0">
                <a:effectLst/>
                <a:cs typeface="游明朝" panose="02020400000000000000" pitchFamily="18" charset="-128"/>
              </a:rPr>
              <a:t>会場内特設展示会場において各企業様の商品の紹介及び説明</a:t>
            </a:r>
            <a:endParaRPr lang="ja-JP" altLang="ja-JP" sz="1050" dirty="0">
              <a:effectLst/>
              <a:cs typeface="Century" panose="02040604050505020304" pitchFamily="18" charset="0"/>
            </a:endParaRPr>
          </a:p>
          <a:p>
            <a:pPr algn="just"/>
            <a:r>
              <a:rPr lang="ja-JP" altLang="ja-JP" sz="1050" b="1" dirty="0">
                <a:effectLst/>
                <a:cs typeface="游明朝" panose="02020400000000000000" pitchFamily="18" charset="-128"/>
              </a:rPr>
              <a:t>【日　　時】　　</a:t>
            </a:r>
            <a:r>
              <a:rPr lang="en-US" altLang="ja-JP" sz="1050" dirty="0">
                <a:effectLst/>
                <a:cs typeface="游明朝" panose="02020400000000000000" pitchFamily="18" charset="-128"/>
              </a:rPr>
              <a:t>2023</a:t>
            </a:r>
            <a:r>
              <a:rPr lang="ja-JP" altLang="ja-JP" sz="1050" dirty="0">
                <a:effectLst/>
                <a:cs typeface="游明朝" panose="02020400000000000000" pitchFamily="18" charset="-128"/>
              </a:rPr>
              <a:t>年</a:t>
            </a:r>
            <a:r>
              <a:rPr lang="en-US" altLang="ja-JP" sz="1050" dirty="0">
                <a:cs typeface="游明朝" panose="02020400000000000000" pitchFamily="18" charset="-128"/>
              </a:rPr>
              <a:t>9</a:t>
            </a:r>
            <a:r>
              <a:rPr lang="ja-JP" altLang="ja-JP" sz="1050" dirty="0">
                <a:effectLst/>
                <a:cs typeface="游明朝" panose="02020400000000000000" pitchFamily="18" charset="-128"/>
              </a:rPr>
              <a:t>月</a:t>
            </a:r>
            <a:r>
              <a:rPr lang="en-US" altLang="ja-JP" sz="1050" dirty="0">
                <a:cs typeface="游明朝" panose="02020400000000000000" pitchFamily="18" charset="-128"/>
              </a:rPr>
              <a:t>6</a:t>
            </a:r>
            <a:r>
              <a:rPr lang="ja-JP" altLang="ja-JP" sz="1050" dirty="0">
                <a:effectLst/>
                <a:cs typeface="游明朝" panose="02020400000000000000" pitchFamily="18" charset="-128"/>
              </a:rPr>
              <a:t>日（</a:t>
            </a:r>
            <a:r>
              <a:rPr lang="ja-JP" altLang="en-US" sz="1050" dirty="0">
                <a:effectLst/>
                <a:cs typeface="游明朝" panose="02020400000000000000" pitchFamily="18" charset="-128"/>
              </a:rPr>
              <a:t>水</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9</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00</a:t>
            </a:r>
            <a:r>
              <a:rPr lang="ja-JP" altLang="ja-JP" sz="1050" dirty="0">
                <a:effectLst/>
                <a:cs typeface="游明朝" panose="02020400000000000000" pitchFamily="18" charset="-128"/>
              </a:rPr>
              <a:t>　～　</a:t>
            </a:r>
            <a:r>
              <a:rPr lang="en-US" altLang="ja-JP" sz="1050" dirty="0">
                <a:effectLst/>
                <a:cs typeface="游明朝" panose="02020400000000000000" pitchFamily="18" charset="-128"/>
              </a:rPr>
              <a:t>2023</a:t>
            </a:r>
            <a:r>
              <a:rPr lang="ja-JP" altLang="ja-JP" sz="1050" dirty="0">
                <a:effectLst/>
                <a:cs typeface="游明朝" panose="02020400000000000000" pitchFamily="18" charset="-128"/>
              </a:rPr>
              <a:t>年</a:t>
            </a:r>
            <a:r>
              <a:rPr lang="en-US" altLang="ja-JP" sz="1050" dirty="0">
                <a:cs typeface="游明朝" panose="02020400000000000000" pitchFamily="18" charset="-128"/>
              </a:rPr>
              <a:t>9</a:t>
            </a:r>
            <a:r>
              <a:rPr lang="ja-JP" altLang="ja-JP" sz="1050" dirty="0">
                <a:effectLst/>
                <a:cs typeface="游明朝" panose="02020400000000000000" pitchFamily="18" charset="-128"/>
              </a:rPr>
              <a:t>月</a:t>
            </a:r>
            <a:r>
              <a:rPr lang="en-US" altLang="ja-JP" sz="1050" dirty="0">
                <a:cs typeface="游明朝" panose="02020400000000000000" pitchFamily="18" charset="-128"/>
              </a:rPr>
              <a:t>8</a:t>
            </a:r>
            <a:r>
              <a:rPr lang="ja-JP" altLang="ja-JP" sz="1050" dirty="0">
                <a:effectLst/>
                <a:cs typeface="游明朝" panose="02020400000000000000" pitchFamily="18" charset="-128"/>
              </a:rPr>
              <a:t>日（</a:t>
            </a:r>
            <a:r>
              <a:rPr lang="ja-JP" altLang="en-US" sz="1050" dirty="0">
                <a:effectLst/>
                <a:cs typeface="游明朝" panose="02020400000000000000" pitchFamily="18" charset="-128"/>
              </a:rPr>
              <a:t>金</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15</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00</a:t>
            </a:r>
            <a:r>
              <a:rPr lang="ja-JP" altLang="en-US" sz="1050" dirty="0">
                <a:effectLst/>
                <a:cs typeface="游明朝" panose="02020400000000000000" pitchFamily="18" charset="-128"/>
              </a:rPr>
              <a:t>（予定）</a:t>
            </a:r>
            <a:endParaRPr lang="ja-JP" altLang="ja-JP" sz="1050" dirty="0">
              <a:effectLst/>
              <a:cs typeface="Century" panose="02040604050505020304" pitchFamily="18" charset="0"/>
            </a:endParaRPr>
          </a:p>
          <a:p>
            <a:pPr indent="1016000" algn="just"/>
            <a:r>
              <a:rPr lang="en-US" altLang="ja-JP" sz="1050" dirty="0">
                <a:effectLst/>
                <a:cs typeface="游明朝" panose="02020400000000000000" pitchFamily="18" charset="-128"/>
              </a:rPr>
              <a:t>※</a:t>
            </a:r>
            <a:r>
              <a:rPr lang="ja-JP" altLang="ja-JP" sz="1050" dirty="0">
                <a:effectLst/>
                <a:cs typeface="游明朝" panose="02020400000000000000" pitchFamily="18" charset="-128"/>
              </a:rPr>
              <a:t>大会プログラムにより若干時間を変更する場合があります。</a:t>
            </a:r>
            <a:endParaRPr lang="ja-JP" altLang="ja-JP" sz="1050" dirty="0">
              <a:effectLst/>
              <a:cs typeface="Century" panose="02040604050505020304" pitchFamily="18" charset="0"/>
            </a:endParaRPr>
          </a:p>
          <a:p>
            <a:pPr marL="1066800" algn="just"/>
            <a:r>
              <a:rPr lang="ja-JP" altLang="ja-JP" sz="1050" dirty="0">
                <a:effectLst/>
                <a:cs typeface="游明朝" panose="02020400000000000000" pitchFamily="18" charset="-128"/>
              </a:rPr>
              <a:t>準備・搬入・設営：</a:t>
            </a:r>
            <a:r>
              <a:rPr lang="en-US" altLang="ja-JP" sz="1050" dirty="0">
                <a:effectLst/>
                <a:cs typeface="游明朝" panose="02020400000000000000" pitchFamily="18" charset="-128"/>
              </a:rPr>
              <a:t>2023</a:t>
            </a:r>
            <a:r>
              <a:rPr lang="ja-JP" altLang="ja-JP" sz="1050" dirty="0">
                <a:effectLst/>
                <a:cs typeface="游明朝" panose="02020400000000000000" pitchFamily="18" charset="-128"/>
              </a:rPr>
              <a:t>年</a:t>
            </a:r>
            <a:r>
              <a:rPr lang="en-US" altLang="ja-JP" sz="1050" dirty="0">
                <a:cs typeface="游明朝" panose="02020400000000000000" pitchFamily="18" charset="-128"/>
              </a:rPr>
              <a:t>9</a:t>
            </a:r>
            <a:r>
              <a:rPr lang="ja-JP" altLang="ja-JP" sz="1050" dirty="0">
                <a:effectLst/>
                <a:cs typeface="游明朝" panose="02020400000000000000" pitchFamily="18" charset="-128"/>
              </a:rPr>
              <a:t>月</a:t>
            </a:r>
            <a:r>
              <a:rPr lang="en-US" altLang="ja-JP" sz="1050" dirty="0">
                <a:cs typeface="游明朝" panose="02020400000000000000" pitchFamily="18" charset="-128"/>
              </a:rPr>
              <a:t>5</a:t>
            </a:r>
            <a:r>
              <a:rPr lang="ja-JP" altLang="ja-JP" sz="1050" dirty="0">
                <a:effectLst/>
                <a:cs typeface="游明朝" panose="02020400000000000000" pitchFamily="18" charset="-128"/>
              </a:rPr>
              <a:t>日（</a:t>
            </a:r>
            <a:r>
              <a:rPr lang="ja-JP" altLang="en-US" sz="1050" dirty="0">
                <a:cs typeface="游明朝" panose="02020400000000000000" pitchFamily="18" charset="-128"/>
              </a:rPr>
              <a:t>火</a:t>
            </a:r>
            <a:r>
              <a:rPr lang="ja-JP" altLang="ja-JP" sz="1050" dirty="0">
                <a:effectLst/>
                <a:cs typeface="游明朝" panose="02020400000000000000" pitchFamily="18" charset="-128"/>
              </a:rPr>
              <a:t>）　</a:t>
            </a:r>
            <a:r>
              <a:rPr lang="en-US" altLang="ja-JP" sz="1050" dirty="0">
                <a:effectLst/>
                <a:cs typeface="游明朝" panose="02020400000000000000" pitchFamily="18" charset="-128"/>
              </a:rPr>
              <a:t>16</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00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18</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00</a:t>
            </a:r>
            <a:r>
              <a:rPr lang="ja-JP" altLang="ja-JP" sz="1050" dirty="0">
                <a:effectLst/>
                <a:cs typeface="游明朝" panose="02020400000000000000" pitchFamily="18" charset="-128"/>
              </a:rPr>
              <a:t>（予定）</a:t>
            </a:r>
            <a:endParaRPr lang="ja-JP" altLang="ja-JP" sz="1050" dirty="0">
              <a:effectLst/>
              <a:cs typeface="Century" panose="02040604050505020304" pitchFamily="18" charset="0"/>
            </a:endParaRPr>
          </a:p>
          <a:p>
            <a:pPr marL="1066800" algn="just"/>
            <a:r>
              <a:rPr lang="ja-JP" altLang="ja-JP" sz="1050" dirty="0">
                <a:effectLst/>
                <a:cs typeface="游明朝" panose="02020400000000000000" pitchFamily="18" charset="-128"/>
              </a:rPr>
              <a:t>搬出・撤去　　</a:t>
            </a:r>
            <a:r>
              <a:rPr lang="en-US" altLang="ja-JP" sz="1050" dirty="0">
                <a:effectLst/>
                <a:cs typeface="游明朝" panose="02020400000000000000" pitchFamily="18" charset="-128"/>
              </a:rPr>
              <a:t> </a:t>
            </a:r>
            <a:r>
              <a:rPr lang="ja-JP" altLang="ja-JP" sz="1050" dirty="0">
                <a:effectLst/>
                <a:cs typeface="游明朝" panose="02020400000000000000" pitchFamily="18" charset="-128"/>
              </a:rPr>
              <a:t> ：</a:t>
            </a:r>
            <a:r>
              <a:rPr lang="en-US" altLang="ja-JP" sz="1050" dirty="0">
                <a:effectLst/>
                <a:cs typeface="游明朝" panose="02020400000000000000" pitchFamily="18" charset="-128"/>
              </a:rPr>
              <a:t>2023</a:t>
            </a:r>
            <a:r>
              <a:rPr lang="ja-JP" altLang="en-US" sz="1050" dirty="0">
                <a:effectLst/>
                <a:cs typeface="游明朝" panose="02020400000000000000" pitchFamily="18" charset="-128"/>
              </a:rPr>
              <a:t>年</a:t>
            </a:r>
            <a:r>
              <a:rPr lang="en-US" altLang="ja-JP" sz="1050" dirty="0">
                <a:cs typeface="游明朝" panose="02020400000000000000" pitchFamily="18" charset="-128"/>
              </a:rPr>
              <a:t>9</a:t>
            </a:r>
            <a:r>
              <a:rPr lang="ja-JP" altLang="ja-JP" sz="1050" dirty="0">
                <a:effectLst/>
                <a:cs typeface="游明朝" panose="02020400000000000000" pitchFamily="18" charset="-128"/>
              </a:rPr>
              <a:t>月</a:t>
            </a:r>
            <a:r>
              <a:rPr lang="en-US" altLang="ja-JP" sz="1050" dirty="0">
                <a:cs typeface="游明朝" panose="02020400000000000000" pitchFamily="18" charset="-128"/>
              </a:rPr>
              <a:t>8</a:t>
            </a:r>
            <a:r>
              <a:rPr lang="ja-JP" altLang="ja-JP" sz="1050">
                <a:effectLst/>
                <a:cs typeface="游明朝" panose="02020400000000000000" pitchFamily="18" charset="-128"/>
              </a:rPr>
              <a:t>日（</a:t>
            </a:r>
            <a:r>
              <a:rPr lang="ja-JP" altLang="en-US" sz="1050">
                <a:effectLst/>
                <a:cs typeface="游明朝" panose="02020400000000000000" pitchFamily="18" charset="-128"/>
              </a:rPr>
              <a:t>金</a:t>
            </a:r>
            <a:r>
              <a:rPr lang="ja-JP" altLang="ja-JP" sz="1050">
                <a:effectLst/>
                <a:cs typeface="游明朝" panose="02020400000000000000" pitchFamily="18" charset="-128"/>
              </a:rPr>
              <a:t>）　</a:t>
            </a:r>
            <a:r>
              <a:rPr lang="en-US" altLang="ja-JP" sz="1050" dirty="0">
                <a:effectLst/>
                <a:cs typeface="游明朝" panose="02020400000000000000" pitchFamily="18" charset="-128"/>
              </a:rPr>
              <a:t>15</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00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17</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00</a:t>
            </a:r>
            <a:r>
              <a:rPr lang="ja-JP" altLang="ja-JP" sz="1050" dirty="0">
                <a:effectLst/>
                <a:cs typeface="游明朝" panose="02020400000000000000" pitchFamily="18" charset="-128"/>
              </a:rPr>
              <a:t>（予定）</a:t>
            </a:r>
            <a:r>
              <a:rPr lang="en-US" altLang="ja-JP" sz="1050" dirty="0">
                <a:effectLst/>
                <a:cs typeface="游明朝" panose="02020400000000000000" pitchFamily="18" charset="-128"/>
              </a:rPr>
              <a:t> </a:t>
            </a:r>
            <a:endParaRPr lang="ja-JP" altLang="ja-JP" sz="1050" dirty="0">
              <a:effectLst/>
              <a:cs typeface="Century" panose="02040604050505020304" pitchFamily="18" charset="0"/>
            </a:endParaRPr>
          </a:p>
          <a:p>
            <a:pPr marL="46990" indent="-6350">
              <a:lnSpc>
                <a:spcPct val="110000"/>
              </a:lnSpc>
              <a:spcAft>
                <a:spcPts val="275"/>
              </a:spcAft>
            </a:pPr>
            <a:r>
              <a:rPr lang="ja-JP" altLang="ja-JP" sz="1050" b="1" dirty="0">
                <a:effectLst/>
                <a:cs typeface="游明朝" panose="02020400000000000000" pitchFamily="18" charset="-128"/>
              </a:rPr>
              <a:t>【会　　場】　</a:t>
            </a:r>
            <a:r>
              <a:rPr lang="ja-JP" altLang="en-US" sz="1050" b="1" dirty="0">
                <a:effectLst/>
                <a:cs typeface="游明朝" panose="02020400000000000000" pitchFamily="18" charset="-128"/>
              </a:rPr>
              <a:t>　</a:t>
            </a:r>
            <a:r>
              <a:rPr lang="ja-JP" altLang="ja-JP" sz="1050" kern="100" dirty="0">
                <a:solidFill>
                  <a:srgbClr val="000000"/>
                </a:solidFill>
                <a:effectLst/>
                <a:cs typeface="Yu Gothic UI" panose="020B0500000000000000" pitchFamily="50" charset="-128"/>
              </a:rPr>
              <a:t>くまもと県民交流館パレア</a:t>
            </a:r>
            <a:r>
              <a:rPr lang="en-US" altLang="ja-JP" sz="1050" kern="100" dirty="0">
                <a:solidFill>
                  <a:srgbClr val="000000"/>
                </a:solidFill>
                <a:effectLst/>
                <a:cs typeface="Yu Gothic UI" panose="020B0500000000000000" pitchFamily="50" charset="-128"/>
              </a:rPr>
              <a:t> </a:t>
            </a:r>
            <a:r>
              <a:rPr lang="ja-JP" altLang="en-US" sz="1050" kern="100" dirty="0">
                <a:solidFill>
                  <a:srgbClr val="000000"/>
                </a:solidFill>
                <a:effectLst/>
                <a:cs typeface="Yu Gothic UI" panose="020B0500000000000000" pitchFamily="50" charset="-128"/>
              </a:rPr>
              <a:t>（</a:t>
            </a:r>
            <a:r>
              <a:rPr lang="ja-JP" altLang="ja-JP" sz="1050" kern="100" dirty="0">
                <a:solidFill>
                  <a:srgbClr val="000000"/>
                </a:solidFill>
                <a:effectLst/>
                <a:cs typeface="Yu Gothic UI" panose="020B0500000000000000" pitchFamily="50" charset="-128"/>
              </a:rPr>
              <a:t>熊本市中央区手取本町</a:t>
            </a:r>
            <a:r>
              <a:rPr lang="en-US" altLang="ja-JP" sz="1050" kern="100" dirty="0">
                <a:solidFill>
                  <a:srgbClr val="000000"/>
                </a:solidFill>
                <a:effectLst/>
                <a:cs typeface="Yu Gothic UI" panose="020B0500000000000000" pitchFamily="50" charset="-128"/>
              </a:rPr>
              <a:t>8</a:t>
            </a:r>
            <a:r>
              <a:rPr lang="ja-JP" altLang="ja-JP" sz="1050" kern="100" dirty="0">
                <a:solidFill>
                  <a:srgbClr val="000000"/>
                </a:solidFill>
                <a:effectLst/>
                <a:cs typeface="Yu Gothic UI" panose="020B0500000000000000" pitchFamily="50" charset="-128"/>
              </a:rPr>
              <a:t>番</a:t>
            </a:r>
            <a:r>
              <a:rPr lang="en-US" altLang="ja-JP" sz="1050" kern="100" dirty="0">
                <a:solidFill>
                  <a:srgbClr val="000000"/>
                </a:solidFill>
                <a:effectLst/>
                <a:cs typeface="Yu Gothic UI" panose="020B0500000000000000" pitchFamily="50" charset="-128"/>
              </a:rPr>
              <a:t>9</a:t>
            </a:r>
            <a:r>
              <a:rPr lang="ja-JP" altLang="ja-JP" sz="1050" kern="100" dirty="0">
                <a:solidFill>
                  <a:srgbClr val="000000"/>
                </a:solidFill>
                <a:effectLst/>
                <a:cs typeface="Yu Gothic UI" panose="020B0500000000000000" pitchFamily="50" charset="-128"/>
              </a:rPr>
              <a:t>号</a:t>
            </a:r>
            <a:r>
              <a:rPr lang="en-US" altLang="ja-JP" sz="1050" kern="100" dirty="0">
                <a:solidFill>
                  <a:srgbClr val="000000"/>
                </a:solidFill>
                <a:effectLst/>
                <a:cs typeface="Yu Gothic UI" panose="020B0500000000000000" pitchFamily="50" charset="-128"/>
              </a:rPr>
              <a:t>TEL</a:t>
            </a:r>
            <a:r>
              <a:rPr lang="ja-JP" altLang="ja-JP" sz="1050" kern="100" dirty="0">
                <a:solidFill>
                  <a:srgbClr val="000000"/>
                </a:solidFill>
                <a:effectLst/>
                <a:cs typeface="Yu Gothic UI" panose="020B0500000000000000" pitchFamily="50" charset="-128"/>
              </a:rPr>
              <a:t>：</a:t>
            </a:r>
            <a:r>
              <a:rPr lang="en-US" altLang="ja-JP" sz="1050" kern="100" dirty="0">
                <a:solidFill>
                  <a:srgbClr val="000000"/>
                </a:solidFill>
                <a:effectLst/>
                <a:cs typeface="Yu Gothic UI" panose="020B0500000000000000" pitchFamily="50" charset="-128"/>
              </a:rPr>
              <a:t>096-355-4300 </a:t>
            </a:r>
            <a:endParaRPr lang="en-US" altLang="ja-JP" sz="1050" kern="100" dirty="0">
              <a:solidFill>
                <a:srgbClr val="000000"/>
              </a:solidFill>
              <a:cs typeface="Yu Gothic UI" panose="020B0500000000000000" pitchFamily="50" charset="-128"/>
            </a:endParaRPr>
          </a:p>
          <a:p>
            <a:pPr marL="46990" indent="-6350">
              <a:lnSpc>
                <a:spcPct val="110000"/>
              </a:lnSpc>
              <a:spcAft>
                <a:spcPts val="275"/>
              </a:spcAft>
            </a:pPr>
            <a:r>
              <a:rPr lang="ja-JP" altLang="ja-JP" sz="1050" b="1" dirty="0">
                <a:effectLst/>
                <a:cs typeface="游明朝" panose="02020400000000000000" pitchFamily="18" charset="-128"/>
              </a:rPr>
              <a:t>【予定参加者</a:t>
            </a:r>
            <a:r>
              <a:rPr lang="ja-JP" altLang="ja-JP" sz="1050" b="1">
                <a:effectLst/>
                <a:cs typeface="游明朝" panose="02020400000000000000" pitchFamily="18" charset="-128"/>
              </a:rPr>
              <a:t>】　</a:t>
            </a:r>
            <a:r>
              <a:rPr lang="en-US" altLang="ja-JP" sz="1050" dirty="0">
                <a:cs typeface="游明朝" panose="02020400000000000000" pitchFamily="18" charset="-128"/>
              </a:rPr>
              <a:t>300</a:t>
            </a:r>
            <a:r>
              <a:rPr lang="ja-JP" altLang="ja-JP" sz="1050">
                <a:effectLst/>
                <a:cs typeface="游明朝" panose="02020400000000000000" pitchFamily="18" charset="-128"/>
              </a:rPr>
              <a:t>名</a:t>
            </a:r>
            <a:endParaRPr lang="en-US" altLang="ja-JP" sz="1050" dirty="0">
              <a:cs typeface="游明朝" panose="02020400000000000000" pitchFamily="18" charset="-128"/>
            </a:endParaRPr>
          </a:p>
          <a:p>
            <a:pPr marL="46990" indent="-6350">
              <a:lnSpc>
                <a:spcPct val="110000"/>
              </a:lnSpc>
              <a:spcAft>
                <a:spcPts val="275"/>
              </a:spcAft>
            </a:pPr>
            <a:r>
              <a:rPr lang="ja-JP" altLang="ja-JP" sz="1050" b="1" dirty="0">
                <a:effectLst/>
                <a:cs typeface="游明朝" panose="02020400000000000000" pitchFamily="18" charset="-128"/>
              </a:rPr>
              <a:t>【展示小間】　</a:t>
            </a:r>
            <a:r>
              <a:rPr lang="en-US" altLang="ja-JP" sz="1050" b="1" dirty="0">
                <a:cs typeface="游明朝" panose="02020400000000000000" pitchFamily="18" charset="-128"/>
              </a:rPr>
              <a:t>【</a:t>
            </a:r>
            <a:r>
              <a:rPr lang="ja-JP" altLang="en-US" sz="1050" b="1" dirty="0">
                <a:cs typeface="游明朝" panose="02020400000000000000" pitchFamily="18" charset="-128"/>
              </a:rPr>
              <a:t>１</a:t>
            </a:r>
            <a:r>
              <a:rPr lang="en-US" altLang="ja-JP" sz="1050" b="1" dirty="0">
                <a:cs typeface="游明朝" panose="02020400000000000000" pitchFamily="18" charset="-128"/>
              </a:rPr>
              <a:t>】</a:t>
            </a:r>
            <a:r>
              <a:rPr lang="en-US" altLang="ja-JP" sz="1050" dirty="0">
                <a:effectLst/>
                <a:cs typeface="游明朝" panose="02020400000000000000" pitchFamily="18" charset="-128"/>
              </a:rPr>
              <a:t>1</a:t>
            </a:r>
            <a:r>
              <a:rPr lang="ja-JP" altLang="ja-JP" sz="1050" dirty="0">
                <a:effectLst/>
                <a:cs typeface="游明朝" panose="02020400000000000000" pitchFamily="18" charset="-128"/>
              </a:rPr>
              <a:t>小間　</a:t>
            </a:r>
            <a:r>
              <a:rPr lang="en-US" altLang="ja-JP" sz="1050" dirty="0">
                <a:cs typeface="游明朝" panose="02020400000000000000" pitchFamily="18" charset="-128"/>
              </a:rPr>
              <a:t>11</a:t>
            </a:r>
            <a:r>
              <a:rPr lang="en-US" altLang="ja-JP" sz="1050" dirty="0">
                <a:effectLst/>
                <a:cs typeface="游明朝" panose="02020400000000000000" pitchFamily="18" charset="-128"/>
              </a:rPr>
              <a:t>0,000</a:t>
            </a:r>
            <a:r>
              <a:rPr lang="ja-JP" altLang="ja-JP" sz="1050" dirty="0">
                <a:effectLst/>
                <a:cs typeface="游明朝" panose="02020400000000000000" pitchFamily="18" charset="-128"/>
              </a:rPr>
              <a:t>円（税込）　募集小間数　</a:t>
            </a:r>
            <a:r>
              <a:rPr lang="ja-JP" altLang="en-US" sz="1050" dirty="0">
                <a:cs typeface="游明朝" panose="02020400000000000000" pitchFamily="18" charset="-128"/>
              </a:rPr>
              <a:t>４</a:t>
            </a:r>
            <a:r>
              <a:rPr lang="ja-JP" altLang="ja-JP" sz="1050" dirty="0">
                <a:effectLst/>
                <a:cs typeface="游明朝" panose="02020400000000000000" pitchFamily="18" charset="-128"/>
              </a:rPr>
              <a:t>小間</a:t>
            </a:r>
            <a:endParaRPr lang="en-US" altLang="ja-JP" sz="1050" dirty="0">
              <a:effectLst/>
              <a:cs typeface="游明朝" panose="02020400000000000000" pitchFamily="18" charset="-128"/>
            </a:endParaRPr>
          </a:p>
          <a:p>
            <a:pPr marL="46990" indent="-6350">
              <a:lnSpc>
                <a:spcPct val="110000"/>
              </a:lnSpc>
              <a:spcAft>
                <a:spcPts val="275"/>
              </a:spcAft>
            </a:pPr>
            <a:r>
              <a:rPr lang="ja-JP" altLang="en-US" sz="1050" dirty="0">
                <a:cs typeface="游明朝" panose="02020400000000000000" pitchFamily="18" charset="-128"/>
              </a:rPr>
              <a:t>　　　　　　　</a:t>
            </a:r>
            <a:r>
              <a:rPr lang="en-US" altLang="ja-JP" sz="1050" dirty="0">
                <a:cs typeface="游明朝" panose="02020400000000000000" pitchFamily="18" charset="-128"/>
              </a:rPr>
              <a:t>【</a:t>
            </a:r>
            <a:r>
              <a:rPr lang="ja-JP" altLang="en-US" sz="1050" dirty="0">
                <a:cs typeface="游明朝" panose="02020400000000000000" pitchFamily="18" charset="-128"/>
              </a:rPr>
              <a:t>２</a:t>
            </a:r>
            <a:r>
              <a:rPr lang="en-US" altLang="ja-JP" sz="1050" dirty="0">
                <a:cs typeface="游明朝" panose="02020400000000000000" pitchFamily="18" charset="-128"/>
              </a:rPr>
              <a:t>】1</a:t>
            </a:r>
            <a:r>
              <a:rPr lang="ja-JP" altLang="en-US" sz="1050" dirty="0">
                <a:cs typeface="游明朝" panose="02020400000000000000" pitchFamily="18" charset="-128"/>
              </a:rPr>
              <a:t>小間　 </a:t>
            </a:r>
            <a:r>
              <a:rPr lang="en-US" altLang="ja-JP" sz="1050" dirty="0">
                <a:cs typeface="游明朝" panose="02020400000000000000" pitchFamily="18" charset="-128"/>
              </a:rPr>
              <a:t>55,000</a:t>
            </a:r>
            <a:r>
              <a:rPr lang="ja-JP" altLang="en-US" sz="1050" dirty="0">
                <a:cs typeface="游明朝" panose="02020400000000000000" pitchFamily="18" charset="-128"/>
              </a:rPr>
              <a:t>円（税込）　募集小間数　</a:t>
            </a:r>
            <a:r>
              <a:rPr lang="ja-JP" altLang="en-US" sz="1050">
                <a:cs typeface="游明朝" panose="02020400000000000000" pitchFamily="18" charset="-128"/>
              </a:rPr>
              <a:t>４小間</a:t>
            </a:r>
            <a:endParaRPr lang="en-US" altLang="ja-JP" sz="1050" dirty="0">
              <a:effectLst/>
              <a:cs typeface="游明朝" panose="02020400000000000000" pitchFamily="18" charset="-128"/>
            </a:endParaRPr>
          </a:p>
          <a:p>
            <a:pPr algn="just"/>
            <a:r>
              <a:rPr lang="ja-JP" altLang="ja-JP" sz="1050" dirty="0">
                <a:effectLst/>
                <a:cs typeface="游明朝" panose="02020400000000000000" pitchFamily="18" charset="-128"/>
              </a:rPr>
              <a:t>①基礎小間に含まれるもの（基本仕様）</a:t>
            </a:r>
            <a:endParaRPr lang="en-US" altLang="ja-JP" sz="1050" dirty="0">
              <a:cs typeface="游明朝" panose="02020400000000000000" pitchFamily="18" charset="-128"/>
            </a:endParaRPr>
          </a:p>
          <a:p>
            <a:pPr algn="just"/>
            <a:r>
              <a:rPr lang="en-US" altLang="ja-JP" sz="1050" dirty="0">
                <a:cs typeface="游明朝" panose="02020400000000000000" pitchFamily="18" charset="-128"/>
              </a:rPr>
              <a:t>【</a:t>
            </a:r>
            <a:r>
              <a:rPr lang="ja-JP" altLang="en-US" sz="1050" dirty="0">
                <a:cs typeface="游明朝" panose="02020400000000000000" pitchFamily="18" charset="-128"/>
              </a:rPr>
              <a:t>１</a:t>
            </a:r>
            <a:r>
              <a:rPr lang="en-US" altLang="ja-JP" sz="1050" dirty="0">
                <a:cs typeface="游明朝" panose="02020400000000000000" pitchFamily="18" charset="-128"/>
              </a:rPr>
              <a:t>】</a:t>
            </a:r>
            <a:r>
              <a:rPr lang="ja-JP" altLang="en-US" sz="1050" dirty="0">
                <a:effectLst/>
                <a:cs typeface="游明朝" panose="02020400000000000000" pitchFamily="18" charset="-128"/>
              </a:rPr>
              <a:t>の展示小間１小間仕様</a:t>
            </a:r>
            <a:endParaRPr lang="en-US" altLang="ja-JP" sz="1050" dirty="0">
              <a:effectLst/>
              <a:cs typeface="游明朝" panose="02020400000000000000" pitchFamily="18" charset="-128"/>
            </a:endParaRPr>
          </a:p>
          <a:p>
            <a:pPr algn="just"/>
            <a:r>
              <a:rPr lang="ja-JP" altLang="ja-JP" sz="1050" dirty="0">
                <a:effectLst/>
                <a:cs typeface="游明朝" panose="02020400000000000000" pitchFamily="18" charset="-128"/>
              </a:rPr>
              <a:t>・バックパネル（</a:t>
            </a:r>
            <a:r>
              <a:rPr lang="en-US" altLang="ja-JP" sz="1050" dirty="0">
                <a:effectLst/>
                <a:cs typeface="游明朝" panose="02020400000000000000" pitchFamily="18" charset="-128"/>
              </a:rPr>
              <a:t>W1800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H2100</a:t>
            </a:r>
            <a:r>
              <a:rPr lang="ja-JP" altLang="ja-JP" sz="1050" dirty="0">
                <a:effectLst/>
                <a:cs typeface="游明朝" panose="02020400000000000000" pitchFamily="18" charset="-128"/>
              </a:rPr>
              <a:t>）</a:t>
            </a:r>
            <a:endParaRPr lang="en-US" altLang="ja-JP" sz="1050" dirty="0">
              <a:cs typeface="游明朝" panose="02020400000000000000" pitchFamily="18" charset="-128"/>
            </a:endParaRPr>
          </a:p>
          <a:p>
            <a:pPr algn="just"/>
            <a:r>
              <a:rPr lang="ja-JP" altLang="ja-JP" sz="1050" dirty="0">
                <a:effectLst/>
                <a:cs typeface="游明朝" panose="02020400000000000000" pitchFamily="18" charset="-128"/>
              </a:rPr>
              <a:t>・展示台（会議机、白布付　</a:t>
            </a:r>
            <a:r>
              <a:rPr lang="en-US" altLang="ja-JP" sz="1050" dirty="0">
                <a:effectLst/>
                <a:cs typeface="游明朝" panose="02020400000000000000" pitchFamily="18" charset="-128"/>
              </a:rPr>
              <a:t>W1800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D900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H700</a:t>
            </a:r>
            <a:r>
              <a:rPr lang="ja-JP" altLang="ja-JP" sz="1050" dirty="0">
                <a:effectLst/>
                <a:cs typeface="游明朝" panose="02020400000000000000" pitchFamily="18" charset="-128"/>
              </a:rPr>
              <a:t>）</a:t>
            </a:r>
            <a:endParaRPr lang="en-US" altLang="ja-JP" sz="1050" dirty="0">
              <a:cs typeface="游明朝" panose="02020400000000000000" pitchFamily="18" charset="-128"/>
            </a:endParaRPr>
          </a:p>
          <a:p>
            <a:pPr algn="just"/>
            <a:r>
              <a:rPr lang="ja-JP" altLang="ja-JP" sz="1050" dirty="0">
                <a:effectLst/>
                <a:cs typeface="游明朝" panose="02020400000000000000" pitchFamily="18" charset="-128"/>
              </a:rPr>
              <a:t>・社名板（</a:t>
            </a:r>
            <a:r>
              <a:rPr lang="en-US" altLang="ja-JP" sz="1050" dirty="0">
                <a:effectLst/>
                <a:cs typeface="游明朝" panose="02020400000000000000" pitchFamily="18" charset="-128"/>
              </a:rPr>
              <a:t>W900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H200 </a:t>
            </a:r>
            <a:r>
              <a:rPr lang="ja-JP" altLang="ja-JP" sz="1050" dirty="0">
                <a:effectLst/>
                <a:cs typeface="游明朝" panose="02020400000000000000" pitchFamily="18" charset="-128"/>
              </a:rPr>
              <a:t>※統一書体（ゴシック体）にて表記白ベース、黒文字</a:t>
            </a:r>
            <a:endParaRPr lang="ja-JP" altLang="ja-JP" sz="1050" dirty="0">
              <a:effectLst/>
              <a:cs typeface="Century" panose="02040604050505020304" pitchFamily="18" charset="0"/>
            </a:endParaRPr>
          </a:p>
          <a:p>
            <a:pPr algn="just"/>
            <a:r>
              <a:rPr lang="ja-JP" altLang="ja-JP" sz="1050" dirty="0">
                <a:effectLst/>
                <a:cs typeface="游明朝" panose="02020400000000000000" pitchFamily="18" charset="-128"/>
              </a:rPr>
              <a:t>・イス　</a:t>
            </a:r>
            <a:r>
              <a:rPr lang="en-US" altLang="ja-JP" sz="1050" dirty="0">
                <a:effectLst/>
                <a:cs typeface="游明朝" panose="02020400000000000000" pitchFamily="18" charset="-128"/>
              </a:rPr>
              <a:t>2</a:t>
            </a:r>
            <a:r>
              <a:rPr lang="ja-JP" altLang="ja-JP" sz="1050">
                <a:effectLst/>
                <a:cs typeface="游明朝" panose="02020400000000000000" pitchFamily="18" charset="-128"/>
              </a:rPr>
              <a:t>脚</a:t>
            </a:r>
            <a:endParaRPr lang="en-US" altLang="ja-JP" sz="1050" dirty="0">
              <a:effectLst/>
              <a:cs typeface="游明朝" panose="02020400000000000000" pitchFamily="18" charset="-128"/>
            </a:endParaRPr>
          </a:p>
          <a:p>
            <a:pPr algn="just"/>
            <a:r>
              <a:rPr lang="ja-JP" altLang="en-US" sz="1050">
                <a:cs typeface="Century" panose="02040604050505020304" pitchFamily="18" charset="0"/>
              </a:rPr>
              <a:t>・</a:t>
            </a:r>
            <a:r>
              <a:rPr lang="ja-JP" altLang="en-US" sz="1050" b="0" i="0" u="none" strike="noStrike" baseline="0">
                <a:solidFill>
                  <a:srgbClr val="000000"/>
                </a:solidFill>
                <a:latin typeface="游明朝" panose="02020400000000000000" pitchFamily="18" charset="-128"/>
                <a:ea typeface="游明朝" panose="02020400000000000000" pitchFamily="18" charset="-128"/>
              </a:rPr>
              <a:t>大会</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HP</a:t>
            </a:r>
            <a:r>
              <a:rPr lang="ja-JP" altLang="en-US" sz="1050" b="0" i="0" u="none" strike="noStrike" baseline="0">
                <a:solidFill>
                  <a:srgbClr val="000000"/>
                </a:solidFill>
                <a:latin typeface="游明朝" panose="02020400000000000000" pitchFamily="18" charset="-128"/>
                <a:ea typeface="游明朝" panose="02020400000000000000" pitchFamily="18" charset="-128"/>
              </a:rPr>
              <a:t>のトップページにバナー掲載。バナーサイズ①</a:t>
            </a:r>
            <a:endParaRPr lang="ja-JP" altLang="ja-JP" sz="1050" dirty="0">
              <a:effectLst/>
              <a:cs typeface="Century" panose="02040604050505020304" pitchFamily="18" charset="0"/>
            </a:endParaRPr>
          </a:p>
          <a:p>
            <a:pPr algn="just"/>
            <a:endParaRPr lang="en-US" altLang="ja-JP" sz="1050" dirty="0">
              <a:effectLst/>
              <a:cs typeface="游明朝" panose="02020400000000000000" pitchFamily="18" charset="-128"/>
            </a:endParaRPr>
          </a:p>
          <a:p>
            <a:pPr algn="just"/>
            <a:r>
              <a:rPr lang="en-US" altLang="ja-JP" sz="1050" dirty="0">
                <a:effectLst/>
                <a:cs typeface="游明朝" panose="02020400000000000000" pitchFamily="18" charset="-128"/>
              </a:rPr>
              <a:t>【</a:t>
            </a:r>
            <a:r>
              <a:rPr lang="ja-JP" altLang="en-US" sz="1050" dirty="0">
                <a:effectLst/>
                <a:cs typeface="游明朝" panose="02020400000000000000" pitchFamily="18" charset="-128"/>
              </a:rPr>
              <a:t>２</a:t>
            </a:r>
            <a:r>
              <a:rPr lang="en-US" altLang="ja-JP" sz="1050" dirty="0">
                <a:effectLst/>
                <a:cs typeface="游明朝" panose="02020400000000000000" pitchFamily="18" charset="-128"/>
              </a:rPr>
              <a:t>】</a:t>
            </a:r>
            <a:r>
              <a:rPr lang="ja-JP" altLang="en-US" sz="1050" dirty="0">
                <a:effectLst/>
                <a:cs typeface="游明朝" panose="02020400000000000000" pitchFamily="18" charset="-128"/>
              </a:rPr>
              <a:t>の展示小間１小間仕様</a:t>
            </a:r>
            <a:endParaRPr lang="en-US" altLang="ja-JP" sz="1050" dirty="0">
              <a:effectLst/>
              <a:cs typeface="游明朝" panose="02020400000000000000" pitchFamily="18" charset="-128"/>
            </a:endParaRPr>
          </a:p>
          <a:p>
            <a:pPr algn="just"/>
            <a:r>
              <a:rPr lang="ja-JP" altLang="ja-JP" sz="1050" dirty="0">
                <a:effectLst/>
                <a:cs typeface="游明朝" panose="02020400000000000000" pitchFamily="18" charset="-128"/>
              </a:rPr>
              <a:t>・展示台（会議机、白布</a:t>
            </a:r>
            <a:r>
              <a:rPr lang="ja-JP" altLang="en-US" sz="1050" dirty="0">
                <a:effectLst/>
                <a:cs typeface="游明朝" panose="02020400000000000000" pitchFamily="18" charset="-128"/>
              </a:rPr>
              <a:t>なし</a:t>
            </a:r>
            <a:r>
              <a:rPr lang="ja-JP" altLang="ja-JP" sz="1050" dirty="0">
                <a:effectLst/>
                <a:cs typeface="游明朝" panose="02020400000000000000" pitchFamily="18" charset="-128"/>
              </a:rPr>
              <a:t>　</a:t>
            </a:r>
            <a:r>
              <a:rPr lang="en-US" altLang="ja-JP" sz="1050" dirty="0">
                <a:effectLst/>
                <a:cs typeface="游明朝" panose="02020400000000000000" pitchFamily="18" charset="-128"/>
              </a:rPr>
              <a:t>W1800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D450</a:t>
            </a:r>
            <a:r>
              <a:rPr lang="ja-JP" altLang="ja-JP" sz="1050" dirty="0">
                <a:effectLst/>
                <a:cs typeface="游明朝" panose="02020400000000000000" pitchFamily="18" charset="-128"/>
              </a:rPr>
              <a:t>×</a:t>
            </a:r>
            <a:r>
              <a:rPr lang="en-US" altLang="ja-JP" sz="1050" dirty="0">
                <a:effectLst/>
                <a:cs typeface="游明朝" panose="02020400000000000000" pitchFamily="18" charset="-128"/>
              </a:rPr>
              <a:t>H700</a:t>
            </a:r>
            <a:r>
              <a:rPr lang="ja-JP" altLang="ja-JP" sz="1050">
                <a:effectLst/>
                <a:cs typeface="游明朝" panose="02020400000000000000" pitchFamily="18" charset="-128"/>
              </a:rPr>
              <a:t>）</a:t>
            </a:r>
            <a:endParaRPr lang="en-US" altLang="ja-JP" sz="1050" dirty="0">
              <a:effectLst/>
              <a:cs typeface="游明朝" panose="02020400000000000000" pitchFamily="18" charset="-128"/>
            </a:endParaRPr>
          </a:p>
          <a:p>
            <a:pPr algn="just"/>
            <a:r>
              <a:rPr lang="ja-JP" altLang="ja-JP" sz="1050">
                <a:effectLst/>
                <a:cs typeface="游明朝" panose="02020400000000000000" pitchFamily="18" charset="-128"/>
              </a:rPr>
              <a:t>・イス　</a:t>
            </a:r>
            <a:r>
              <a:rPr lang="en-US" altLang="ja-JP" sz="1050" dirty="0">
                <a:effectLst/>
                <a:cs typeface="游明朝" panose="02020400000000000000" pitchFamily="18" charset="-128"/>
              </a:rPr>
              <a:t>2</a:t>
            </a:r>
            <a:r>
              <a:rPr lang="ja-JP" altLang="ja-JP" sz="1050">
                <a:effectLst/>
                <a:cs typeface="游明朝" panose="02020400000000000000" pitchFamily="18" charset="-128"/>
              </a:rPr>
              <a:t>脚</a:t>
            </a:r>
            <a:endParaRPr lang="en-US" altLang="ja-JP" sz="1050" dirty="0">
              <a:effectLst/>
              <a:cs typeface="游明朝" panose="02020400000000000000" pitchFamily="18" charset="-128"/>
            </a:endParaRPr>
          </a:p>
          <a:p>
            <a:pPr algn="just"/>
            <a:r>
              <a:rPr lang="ja-JP" altLang="en-US" sz="1050">
                <a:cs typeface="游明朝" panose="02020400000000000000" pitchFamily="18" charset="-128"/>
              </a:rPr>
              <a:t>・</a:t>
            </a:r>
            <a:r>
              <a:rPr lang="ja-JP" altLang="en-US" sz="1050" b="0" i="0" u="none" strike="noStrike" baseline="0">
                <a:solidFill>
                  <a:srgbClr val="000000"/>
                </a:solidFill>
                <a:latin typeface="游明朝" panose="02020400000000000000" pitchFamily="18" charset="-128"/>
                <a:ea typeface="游明朝" panose="02020400000000000000" pitchFamily="18" charset="-128"/>
              </a:rPr>
              <a:t>大会</a:t>
            </a:r>
            <a:r>
              <a:rPr lang="en-US" altLang="ja-JP" sz="1050" b="0" i="0" u="none" strike="noStrike" baseline="0" dirty="0">
                <a:solidFill>
                  <a:srgbClr val="000000"/>
                </a:solidFill>
                <a:latin typeface="游明朝" panose="02020400000000000000" pitchFamily="18" charset="-128"/>
                <a:ea typeface="游明朝" panose="02020400000000000000" pitchFamily="18" charset="-128"/>
              </a:rPr>
              <a:t>HP</a:t>
            </a:r>
            <a:r>
              <a:rPr lang="ja-JP" altLang="en-US" sz="1050" b="0" i="0" u="none" strike="noStrike" baseline="0">
                <a:solidFill>
                  <a:srgbClr val="000000"/>
                </a:solidFill>
                <a:latin typeface="游明朝" panose="02020400000000000000" pitchFamily="18" charset="-128"/>
                <a:ea typeface="游明朝" panose="02020400000000000000" pitchFamily="18" charset="-128"/>
              </a:rPr>
              <a:t>のトップページにバナー掲載。バナーサイズ②</a:t>
            </a:r>
            <a:endParaRPr lang="en-US" altLang="ja-JP" sz="1050" dirty="0">
              <a:effectLst/>
              <a:cs typeface="游明朝" panose="02020400000000000000" pitchFamily="18" charset="-128"/>
            </a:endParaRPr>
          </a:p>
          <a:p>
            <a:pPr algn="just"/>
            <a:r>
              <a:rPr lang="ja-JP" altLang="en-US" sz="1050" dirty="0">
                <a:cs typeface="Century" panose="02040604050505020304" pitchFamily="18" charset="0"/>
              </a:rPr>
              <a:t>　</a:t>
            </a:r>
            <a:r>
              <a:rPr lang="en-US" altLang="ja-JP" sz="1050" dirty="0">
                <a:cs typeface="Century" panose="02040604050505020304" pitchFamily="18" charset="0"/>
              </a:rPr>
              <a:t>※</a:t>
            </a:r>
            <a:r>
              <a:rPr lang="ja-JP" altLang="en-US" sz="1050" dirty="0">
                <a:cs typeface="Century" panose="02040604050505020304" pitchFamily="18" charset="0"/>
              </a:rPr>
              <a:t>バックパネルなし</a:t>
            </a:r>
            <a:r>
              <a:rPr lang="ja-JP" altLang="en-US" sz="1050">
                <a:cs typeface="Century" panose="02040604050505020304" pitchFamily="18" charset="0"/>
              </a:rPr>
              <a:t>、テーブルとイスのみ</a:t>
            </a:r>
            <a:r>
              <a:rPr lang="ja-JP" altLang="en-US" sz="1050" dirty="0">
                <a:cs typeface="Century" panose="02040604050505020304" pitchFamily="18" charset="0"/>
              </a:rPr>
              <a:t>になります。</a:t>
            </a:r>
            <a:endParaRPr lang="ja-JP" altLang="ja-JP" sz="1050" dirty="0">
              <a:effectLst/>
              <a:cs typeface="Century" panose="02040604050505020304" pitchFamily="18" charset="0"/>
            </a:endParaRPr>
          </a:p>
          <a:p>
            <a:pPr algn="just"/>
            <a:endParaRPr lang="en-US" altLang="ja-JP" sz="1050" dirty="0">
              <a:effectLst/>
              <a:cs typeface="游明朝" panose="02020400000000000000" pitchFamily="18" charset="-128"/>
            </a:endParaRPr>
          </a:p>
          <a:p>
            <a:pPr algn="just"/>
            <a:r>
              <a:rPr lang="ja-JP" altLang="ja-JP" sz="1050" dirty="0">
                <a:effectLst/>
                <a:cs typeface="游明朝" panose="02020400000000000000" pitchFamily="18" charset="-128"/>
              </a:rPr>
              <a:t>②基礎仕様に含まれないもの</a:t>
            </a:r>
            <a:endParaRPr lang="en-US" altLang="ja-JP" sz="1050" dirty="0">
              <a:cs typeface="游明朝" panose="02020400000000000000" pitchFamily="18" charset="-128"/>
            </a:endParaRPr>
          </a:p>
          <a:p>
            <a:pPr algn="just"/>
            <a:r>
              <a:rPr lang="ja-JP" altLang="ja-JP" sz="1050" dirty="0">
                <a:effectLst/>
                <a:cs typeface="游明朝" panose="02020400000000000000" pitchFamily="18" charset="-128"/>
              </a:rPr>
              <a:t>特別装飾（ スポットライト 等）</a:t>
            </a:r>
            <a:endParaRPr lang="en-US" altLang="ja-JP" sz="1050" dirty="0">
              <a:cs typeface="游明朝" panose="02020400000000000000" pitchFamily="18" charset="-128"/>
            </a:endParaRPr>
          </a:p>
          <a:p>
            <a:pPr algn="just"/>
            <a:r>
              <a:rPr lang="ja-JP" altLang="ja-JP" sz="1050" dirty="0">
                <a:effectLst/>
                <a:cs typeface="游明朝" panose="02020400000000000000" pitchFamily="18" charset="-128"/>
              </a:rPr>
              <a:t>その他各種備品（イスの追加、カタログスタンド等）</a:t>
            </a:r>
            <a:endParaRPr lang="en-US" altLang="ja-JP" sz="1050" dirty="0">
              <a:cs typeface="游明朝" panose="02020400000000000000" pitchFamily="18" charset="-128"/>
            </a:endParaRPr>
          </a:p>
          <a:p>
            <a:pPr algn="just"/>
            <a:r>
              <a:rPr lang="ja-JP" altLang="ja-JP" sz="1050" dirty="0">
                <a:effectLst/>
                <a:cs typeface="游明朝" panose="02020400000000000000" pitchFamily="18" charset="-128"/>
              </a:rPr>
              <a:t>※基礎仕様に含まれない備品をご希望の場合は運営事務局までご連絡ください。別途お見積もりいたします。基礎仕様以外の発注に関しては、 運営管理費</a:t>
            </a:r>
            <a:r>
              <a:rPr lang="ja-JP" altLang="en-US" sz="1050" dirty="0">
                <a:effectLst/>
                <a:cs typeface="游明朝" panose="02020400000000000000" pitchFamily="18" charset="-128"/>
              </a:rPr>
              <a:t>（</a:t>
            </a:r>
            <a:r>
              <a:rPr lang="ja-JP" altLang="en-US" sz="1050" dirty="0">
                <a:cs typeface="游明朝" panose="02020400000000000000" pitchFamily="18" charset="-128"/>
              </a:rPr>
              <a:t>１５％）</a:t>
            </a:r>
            <a:r>
              <a:rPr lang="ja-JP" altLang="ja-JP" sz="1050" dirty="0">
                <a:effectLst/>
                <a:cs typeface="游明朝" panose="02020400000000000000" pitchFamily="18" charset="-128"/>
              </a:rPr>
              <a:t>を加算させていただきます。</a:t>
            </a:r>
            <a:endParaRPr lang="en-US" altLang="ja-JP" sz="1050" dirty="0">
              <a:cs typeface="游明朝" panose="02020400000000000000" pitchFamily="18" charset="-128"/>
            </a:endParaRPr>
          </a:p>
          <a:p>
            <a:pPr algn="just"/>
            <a:r>
              <a:rPr lang="en-US" altLang="ja-JP" sz="1050" dirty="0">
                <a:effectLst/>
                <a:cs typeface="游明朝" panose="02020400000000000000" pitchFamily="18" charset="-128"/>
              </a:rPr>
              <a:t>※</a:t>
            </a:r>
            <a:r>
              <a:rPr lang="ja-JP" altLang="ja-JP" sz="1050" dirty="0">
                <a:effectLst/>
                <a:cs typeface="游明朝" panose="02020400000000000000" pitchFamily="18" charset="-128"/>
              </a:rPr>
              <a:t>展示ブースのレイアウトにつきましては、展示ブース図をご参照下さい。</a:t>
            </a:r>
            <a:endParaRPr lang="en-US" altLang="ja-JP" sz="1050" dirty="0">
              <a:cs typeface="游明朝" panose="02020400000000000000" pitchFamily="18" charset="-128"/>
            </a:endParaRPr>
          </a:p>
          <a:p>
            <a:pPr algn="just"/>
            <a:r>
              <a:rPr lang="en-US" altLang="ja-JP" sz="1050" dirty="0">
                <a:effectLst/>
                <a:cs typeface="游明朝" panose="02020400000000000000" pitchFamily="18" charset="-128"/>
              </a:rPr>
              <a:t>※</a:t>
            </a:r>
            <a:r>
              <a:rPr lang="ja-JP" altLang="ja-JP" sz="1050" dirty="0">
                <a:effectLst/>
                <a:cs typeface="游明朝" panose="02020400000000000000" pitchFamily="18" charset="-128"/>
              </a:rPr>
              <a:t>展示中の出展物その他の出展企業の財産の保全管理は各出展企業におきまして責任をもって対応いただきますようお願い致します。</a:t>
            </a:r>
            <a:endParaRPr lang="en-US" altLang="ja-JP" sz="1050" dirty="0">
              <a:cs typeface="游明朝" panose="02020400000000000000" pitchFamily="18" charset="-128"/>
            </a:endParaRPr>
          </a:p>
          <a:p>
            <a:pPr algn="just"/>
            <a:r>
              <a:rPr lang="en-US" altLang="ja-JP" sz="1050" dirty="0">
                <a:effectLst/>
                <a:cs typeface="游明朝" panose="02020400000000000000" pitchFamily="18" charset="-128"/>
              </a:rPr>
              <a:t>※</a:t>
            </a:r>
            <a:r>
              <a:rPr lang="ja-JP" altLang="ja-JP" sz="1050" dirty="0">
                <a:effectLst/>
                <a:cs typeface="游明朝" panose="02020400000000000000" pitchFamily="18" charset="-128"/>
              </a:rPr>
              <a:t>展示期間中の事故、損害におきましては主催者の責任に帰する事物以外は、一切の責任を負いません。</a:t>
            </a:r>
            <a:endParaRPr lang="en-US" altLang="ja-JP" sz="1050" dirty="0">
              <a:cs typeface="游明朝" panose="02020400000000000000" pitchFamily="18" charset="-128"/>
            </a:endParaRPr>
          </a:p>
          <a:p>
            <a:pPr algn="just"/>
            <a:r>
              <a:rPr lang="en-US" altLang="ja-JP" sz="1050" dirty="0">
                <a:effectLst/>
                <a:cs typeface="游明朝" panose="02020400000000000000" pitchFamily="18" charset="-128"/>
              </a:rPr>
              <a:t>※</a:t>
            </a:r>
            <a:r>
              <a:rPr lang="ja-JP" altLang="ja-JP" sz="1050" dirty="0">
                <a:effectLst/>
                <a:cs typeface="游明朝" panose="02020400000000000000" pitchFamily="18" charset="-128"/>
              </a:rPr>
              <a:t>展示位置の決定は大会長にご一任くださいますようお願い申し上げます。</a:t>
            </a:r>
            <a:r>
              <a:rPr lang="en-US" altLang="ja-JP" sz="1050" dirty="0">
                <a:effectLst/>
                <a:cs typeface="游明朝" panose="02020400000000000000" pitchFamily="18" charset="-128"/>
              </a:rPr>
              <a:t> </a:t>
            </a:r>
            <a:endParaRPr lang="ja-JP" altLang="ja-JP" sz="1050" dirty="0">
              <a:effectLst/>
              <a:cs typeface="Century" panose="02040604050505020304" pitchFamily="18" charset="0"/>
            </a:endParaRPr>
          </a:p>
        </p:txBody>
      </p:sp>
    </p:spTree>
    <p:extLst>
      <p:ext uri="{BB962C8B-B14F-4D97-AF65-F5344CB8AC3E}">
        <p14:creationId xmlns:p14="http://schemas.microsoft.com/office/powerpoint/2010/main" val="398899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3F4E0C7-1D96-8249-82B4-C513EDFE44F5}"/>
              </a:ext>
            </a:extLst>
          </p:cNvPr>
          <p:cNvSpPr>
            <a:spLocks noGrp="1"/>
          </p:cNvSpPr>
          <p:nvPr>
            <p:ph idx="1"/>
          </p:nvPr>
        </p:nvSpPr>
        <p:spPr/>
        <p:txBody>
          <a:bodyPr>
            <a:normAutofit/>
          </a:bodyPr>
          <a:lstStyle/>
          <a:p>
            <a:pPr algn="just"/>
            <a:r>
              <a:rPr lang="ja-JP" altLang="ja-JP" b="1" dirty="0">
                <a:effectLst/>
                <a:cs typeface="游明朝" panose="02020400000000000000" pitchFamily="18" charset="-128"/>
              </a:rPr>
              <a:t>【電気工事及び料金】</a:t>
            </a:r>
            <a:endParaRPr lang="en-US" altLang="ja-JP" b="1" dirty="0">
              <a:cs typeface="游明朝" panose="02020400000000000000" pitchFamily="18" charset="-128"/>
            </a:endParaRPr>
          </a:p>
          <a:p>
            <a:pPr algn="just"/>
            <a:r>
              <a:rPr lang="en-US" altLang="ja-JP" dirty="0">
                <a:effectLst/>
                <a:cs typeface="游明朝" panose="02020400000000000000" pitchFamily="18" charset="-128"/>
              </a:rPr>
              <a:t>※</a:t>
            </a:r>
            <a:r>
              <a:rPr lang="ja-JP" altLang="ja-JP" dirty="0">
                <a:effectLst/>
                <a:cs typeface="游明朝" panose="02020400000000000000" pitchFamily="18" charset="-128"/>
              </a:rPr>
              <a:t>特別な機材展示および、電力使用に付きましては別途、実費をご請求いたします。</a:t>
            </a:r>
            <a:endParaRPr lang="en-US" altLang="ja-JP" dirty="0">
              <a:cs typeface="游明朝" panose="02020400000000000000" pitchFamily="18" charset="-128"/>
            </a:endParaRPr>
          </a:p>
          <a:p>
            <a:pPr algn="just"/>
            <a:r>
              <a:rPr lang="en-US" altLang="ja-JP" dirty="0">
                <a:effectLst/>
                <a:cs typeface="游明朝" panose="02020400000000000000" pitchFamily="18" charset="-128"/>
              </a:rPr>
              <a:t>※</a:t>
            </a:r>
            <a:r>
              <a:rPr lang="ja-JP" altLang="ja-JP" dirty="0">
                <a:effectLst/>
                <a:cs typeface="游明朝" panose="02020400000000000000" pitchFamily="18" charset="-128"/>
              </a:rPr>
              <a:t>通電の異常、突発事故等による停電、電圧異常などによる実演機器の損傷、破損には責任を負いかねます。出展者においては事前の事故防止対策をおとりくださいますよう御願い致します。</a:t>
            </a:r>
            <a:endParaRPr lang="en-US" altLang="ja-JP" dirty="0">
              <a:cs typeface="游明朝" panose="02020400000000000000" pitchFamily="18" charset="-128"/>
            </a:endParaRPr>
          </a:p>
          <a:p>
            <a:pPr algn="just"/>
            <a:r>
              <a:rPr lang="en-US" altLang="ja-JP" dirty="0">
                <a:effectLst/>
                <a:cs typeface="游明朝" panose="02020400000000000000" pitchFamily="18" charset="-128"/>
              </a:rPr>
              <a:t>※</a:t>
            </a:r>
            <a:r>
              <a:rPr lang="ja-JP" altLang="ja-JP" dirty="0">
                <a:effectLst/>
                <a:cs typeface="游明朝" panose="02020400000000000000" pitchFamily="18" charset="-128"/>
              </a:rPr>
              <a:t>電気料金</a:t>
            </a:r>
            <a:endParaRPr lang="en-US" altLang="ja-JP" dirty="0">
              <a:cs typeface="游明朝" panose="02020400000000000000" pitchFamily="18" charset="-128"/>
            </a:endParaRPr>
          </a:p>
          <a:p>
            <a:pPr algn="just"/>
            <a:r>
              <a:rPr lang="en-US" altLang="ja-JP" dirty="0">
                <a:effectLst/>
                <a:cs typeface="游明朝" panose="02020400000000000000" pitchFamily="18" charset="-128"/>
              </a:rPr>
              <a:t>500W</a:t>
            </a:r>
            <a:r>
              <a:rPr lang="ja-JP" altLang="ja-JP" dirty="0">
                <a:effectLst/>
                <a:cs typeface="游明朝" panose="02020400000000000000" pitchFamily="18" charset="-128"/>
              </a:rPr>
              <a:t>まで</a:t>
            </a:r>
            <a:r>
              <a:rPr lang="en-US" altLang="ja-JP" dirty="0">
                <a:effectLst/>
                <a:cs typeface="游明朝" panose="02020400000000000000" pitchFamily="18" charset="-128"/>
              </a:rPr>
              <a:t>			18,000</a:t>
            </a:r>
            <a:r>
              <a:rPr lang="ja-JP" altLang="ja-JP" dirty="0">
                <a:effectLst/>
                <a:cs typeface="游明朝" panose="02020400000000000000" pitchFamily="18" charset="-128"/>
              </a:rPr>
              <a:t>円</a:t>
            </a:r>
            <a:endParaRPr lang="en-US" altLang="ja-JP" dirty="0">
              <a:cs typeface="游明朝" panose="02020400000000000000" pitchFamily="18" charset="-128"/>
            </a:endParaRPr>
          </a:p>
          <a:p>
            <a:pPr algn="just"/>
            <a:r>
              <a:rPr lang="en-US" altLang="ja-JP" dirty="0">
                <a:effectLst/>
                <a:cs typeface="游明朝" panose="02020400000000000000" pitchFamily="18" charset="-128"/>
              </a:rPr>
              <a:t>501W</a:t>
            </a:r>
            <a:r>
              <a:rPr lang="ja-JP" altLang="ja-JP" dirty="0">
                <a:effectLst/>
                <a:cs typeface="游明朝" panose="02020400000000000000" pitchFamily="18" charset="-128"/>
              </a:rPr>
              <a:t>以上１</a:t>
            </a:r>
            <a:r>
              <a:rPr lang="en-US" altLang="ja-JP" dirty="0">
                <a:effectLst/>
                <a:cs typeface="游明朝" panose="02020400000000000000" pitchFamily="18" charset="-128"/>
              </a:rPr>
              <a:t>KW</a:t>
            </a:r>
            <a:r>
              <a:rPr lang="ja-JP" altLang="ja-JP" dirty="0">
                <a:effectLst/>
                <a:cs typeface="游明朝" panose="02020400000000000000" pitchFamily="18" charset="-128"/>
              </a:rPr>
              <a:t>まで</a:t>
            </a:r>
            <a:r>
              <a:rPr lang="en-US" altLang="ja-JP" dirty="0">
                <a:effectLst/>
                <a:cs typeface="游明朝" panose="02020400000000000000" pitchFamily="18" charset="-128"/>
              </a:rPr>
              <a:t>		23,000</a:t>
            </a:r>
            <a:r>
              <a:rPr lang="ja-JP" altLang="ja-JP" dirty="0">
                <a:effectLst/>
                <a:cs typeface="游明朝" panose="02020400000000000000" pitchFamily="18" charset="-128"/>
              </a:rPr>
              <a:t>円</a:t>
            </a:r>
            <a:endParaRPr lang="en-US" altLang="ja-JP" dirty="0">
              <a:cs typeface="游明朝" panose="02020400000000000000" pitchFamily="18" charset="-128"/>
            </a:endParaRPr>
          </a:p>
          <a:p>
            <a:pPr algn="just"/>
            <a:r>
              <a:rPr lang="ja-JP" altLang="ja-JP" dirty="0">
                <a:effectLst/>
                <a:cs typeface="游明朝" panose="02020400000000000000" pitchFamily="18" charset="-128"/>
              </a:rPr>
              <a:t>１</a:t>
            </a:r>
            <a:r>
              <a:rPr lang="en-US" altLang="ja-JP" dirty="0">
                <a:effectLst/>
                <a:cs typeface="游明朝" panose="02020400000000000000" pitchFamily="18" charset="-128"/>
              </a:rPr>
              <a:t>KW</a:t>
            </a:r>
            <a:r>
              <a:rPr lang="ja-JP" altLang="ja-JP" dirty="0">
                <a:effectLst/>
                <a:cs typeface="游明朝" panose="02020400000000000000" pitchFamily="18" charset="-128"/>
              </a:rPr>
              <a:t>増につき加算</a:t>
            </a:r>
            <a:r>
              <a:rPr lang="en-US" altLang="ja-JP" dirty="0">
                <a:effectLst/>
                <a:cs typeface="游明朝" panose="02020400000000000000" pitchFamily="18" charset="-128"/>
              </a:rPr>
              <a:t>		13,000</a:t>
            </a:r>
            <a:r>
              <a:rPr lang="ja-JP" altLang="ja-JP" dirty="0">
                <a:effectLst/>
                <a:cs typeface="游明朝" panose="02020400000000000000" pitchFamily="18" charset="-128"/>
              </a:rPr>
              <a:t>円</a:t>
            </a:r>
            <a:endParaRPr lang="en-US" altLang="ja-JP" dirty="0">
              <a:cs typeface="游明朝" panose="02020400000000000000" pitchFamily="18" charset="-128"/>
            </a:endParaRPr>
          </a:p>
          <a:p>
            <a:pPr algn="just"/>
            <a:r>
              <a:rPr lang="ja-JP" altLang="ja-JP" dirty="0">
                <a:effectLst/>
                <a:cs typeface="游明朝" panose="02020400000000000000" pitchFamily="18" charset="-128"/>
              </a:rPr>
              <a:t>コンセント設置ご希望の場合は、別途お申し込みが必要です。（有料）</a:t>
            </a:r>
            <a:endParaRPr lang="en-US" altLang="ja-JP" dirty="0">
              <a:cs typeface="游明朝" panose="02020400000000000000" pitchFamily="18" charset="-128"/>
            </a:endParaRPr>
          </a:p>
          <a:p>
            <a:pPr algn="just"/>
            <a:r>
              <a:rPr lang="en-US" altLang="ja-JP" dirty="0">
                <a:effectLst/>
                <a:cs typeface="游明朝" panose="02020400000000000000" pitchFamily="18" charset="-128"/>
              </a:rPr>
              <a:t>200</a:t>
            </a:r>
            <a:r>
              <a:rPr lang="ja-JP" altLang="ja-JP" dirty="0">
                <a:effectLst/>
                <a:cs typeface="游明朝" panose="02020400000000000000" pitchFamily="18" charset="-128"/>
              </a:rPr>
              <a:t>Ｖ（三相・単相）をご使用の場合は、別途仮設となります</a:t>
            </a:r>
            <a:r>
              <a:rPr lang="ja-JP" altLang="en-US" dirty="0">
                <a:effectLst/>
                <a:cs typeface="游明朝" panose="02020400000000000000" pitchFamily="18" charset="-128"/>
              </a:rPr>
              <a:t>。</a:t>
            </a:r>
            <a:endParaRPr lang="en-US" altLang="ja-JP" dirty="0">
              <a:cs typeface="游明朝" panose="02020400000000000000" pitchFamily="18" charset="-128"/>
            </a:endParaRPr>
          </a:p>
          <a:p>
            <a:pPr algn="just"/>
            <a:r>
              <a:rPr lang="ja-JP" altLang="ja-JP" dirty="0">
                <a:effectLst/>
                <a:cs typeface="游明朝" panose="02020400000000000000" pitchFamily="18" charset="-128"/>
              </a:rPr>
              <a:t>ご了承ください。</a:t>
            </a:r>
            <a:endParaRPr lang="ja-JP" altLang="ja-JP" dirty="0">
              <a:effectLst/>
              <a:cs typeface="Century" panose="02040604050505020304" pitchFamily="18" charset="0"/>
            </a:endParaRPr>
          </a:p>
          <a:p>
            <a:pPr algn="just"/>
            <a:endParaRPr lang="en-US" altLang="ja-JP" b="1" dirty="0">
              <a:effectLst/>
              <a:cs typeface="游明朝" panose="02020400000000000000" pitchFamily="18" charset="-128"/>
            </a:endParaRPr>
          </a:p>
          <a:p>
            <a:pPr algn="just"/>
            <a:r>
              <a:rPr lang="ja-JP" altLang="ja-JP" b="1" dirty="0">
                <a:effectLst/>
                <a:cs typeface="游明朝" panose="02020400000000000000" pitchFamily="18" charset="-128"/>
              </a:rPr>
              <a:t>【その他、注意事項】</a:t>
            </a:r>
            <a:endParaRPr lang="en-US" altLang="ja-JP" b="1" dirty="0">
              <a:cs typeface="游明朝" panose="02020400000000000000" pitchFamily="18" charset="-128"/>
            </a:endParaRPr>
          </a:p>
          <a:p>
            <a:pPr algn="just"/>
            <a:r>
              <a:rPr lang="ja-JP" altLang="ja-JP" dirty="0">
                <a:effectLst/>
                <a:cs typeface="游明朝" panose="02020400000000000000" pitchFamily="18" charset="-128"/>
              </a:rPr>
              <a:t>展示会場についての詳細、基礎仕様以外のオプション備品、基本仕様内容の要・不要は、別途「出展者へのご案内」にて後日改めてご案内いたします。</a:t>
            </a:r>
            <a:endParaRPr lang="en-US" altLang="ja-JP" dirty="0">
              <a:cs typeface="游明朝" panose="02020400000000000000" pitchFamily="18" charset="-128"/>
            </a:endParaRPr>
          </a:p>
          <a:p>
            <a:pPr algn="just"/>
            <a:r>
              <a:rPr lang="ja-JP" altLang="ja-JP" dirty="0">
                <a:effectLst/>
                <a:cs typeface="游明朝" panose="02020400000000000000" pitchFamily="18" charset="-128"/>
              </a:rPr>
              <a:t>※詳細のご連絡は会期</a:t>
            </a:r>
            <a:r>
              <a:rPr lang="en-US" altLang="ja-JP" dirty="0">
                <a:effectLst/>
                <a:cs typeface="游明朝" panose="02020400000000000000" pitchFamily="18" charset="-128"/>
              </a:rPr>
              <a:t>1</a:t>
            </a:r>
            <a:r>
              <a:rPr lang="ja-JP" altLang="ja-JP" dirty="0">
                <a:effectLst/>
                <a:cs typeface="游明朝" panose="02020400000000000000" pitchFamily="18" charset="-128"/>
              </a:rPr>
              <a:t>カ月前を予定しております</a:t>
            </a:r>
            <a:r>
              <a:rPr lang="ja-JP" altLang="en-US" dirty="0">
                <a:effectLst/>
                <a:cs typeface="游明朝" panose="02020400000000000000" pitchFamily="18" charset="-128"/>
              </a:rPr>
              <a:t>。</a:t>
            </a:r>
            <a:endParaRPr lang="ja-JP" altLang="ja-JP" dirty="0">
              <a:effectLst/>
              <a:cs typeface="Century" panose="02040604050505020304" pitchFamily="18" charset="0"/>
            </a:endParaRPr>
          </a:p>
          <a:p>
            <a:endParaRPr kumimoji="1" lang="en-US" altLang="ja-JP" dirty="0"/>
          </a:p>
          <a:p>
            <a:pPr algn="just"/>
            <a:r>
              <a:rPr lang="ja-JP" altLang="ja-JP" b="1" dirty="0">
                <a:effectLst/>
                <a:cs typeface="游明朝" panose="02020400000000000000" pitchFamily="18" charset="-128"/>
              </a:rPr>
              <a:t>【申込方法】</a:t>
            </a:r>
            <a:endParaRPr lang="en-US" altLang="ja-JP" b="1" dirty="0">
              <a:effectLst/>
              <a:cs typeface="游明朝" panose="02020400000000000000" pitchFamily="18" charset="-128"/>
            </a:endParaRPr>
          </a:p>
          <a:p>
            <a:pPr algn="just"/>
            <a:r>
              <a:rPr lang="ja-JP" altLang="ja-JP" dirty="0">
                <a:effectLst/>
                <a:cs typeface="游明朝" panose="02020400000000000000" pitchFamily="18" charset="-128"/>
              </a:rPr>
              <a:t>「企業展示出展申込書」に必要事項をご記入の上、メール、もしくは</a:t>
            </a:r>
            <a:r>
              <a:rPr lang="en-US" altLang="ja-JP" dirty="0">
                <a:effectLst/>
                <a:cs typeface="游明朝" panose="02020400000000000000" pitchFamily="18" charset="-128"/>
              </a:rPr>
              <a:t>FAX</a:t>
            </a:r>
            <a:r>
              <a:rPr lang="ja-JP" altLang="ja-JP" dirty="0">
                <a:effectLst/>
                <a:cs typeface="游明朝" panose="02020400000000000000" pitchFamily="18" charset="-128"/>
              </a:rPr>
              <a:t>でお申込みください。</a:t>
            </a:r>
            <a:endParaRPr lang="ja-JP" altLang="ja-JP" dirty="0">
              <a:effectLst/>
              <a:cs typeface="Century" panose="02040604050505020304" pitchFamily="18" charset="0"/>
            </a:endParaRPr>
          </a:p>
          <a:p>
            <a:pPr indent="1016635" algn="just"/>
            <a:r>
              <a:rPr lang="en-US" altLang="ja-JP" b="1" dirty="0">
                <a:effectLst/>
                <a:cs typeface="游明朝" panose="02020400000000000000" pitchFamily="18" charset="-128"/>
              </a:rPr>
              <a:t> </a:t>
            </a:r>
            <a:endParaRPr lang="ja-JP" altLang="ja-JP" dirty="0">
              <a:effectLst/>
              <a:cs typeface="Century" panose="02040604050505020304" pitchFamily="18" charset="0"/>
            </a:endParaRPr>
          </a:p>
          <a:p>
            <a:pPr algn="just"/>
            <a:r>
              <a:rPr lang="ja-JP" altLang="ja-JP" b="1" dirty="0">
                <a:effectLst/>
                <a:cs typeface="游明朝" panose="02020400000000000000" pitchFamily="18" charset="-128"/>
              </a:rPr>
              <a:t>【申込期限】</a:t>
            </a:r>
            <a:r>
              <a:rPr lang="ja-JP" altLang="en-US" b="1" dirty="0">
                <a:effectLst/>
                <a:cs typeface="游明朝" panose="02020400000000000000" pitchFamily="18" charset="-128"/>
              </a:rPr>
              <a:t>　</a:t>
            </a:r>
            <a:r>
              <a:rPr lang="en-US" altLang="ja-JP" b="1" u="sng" dirty="0">
                <a:effectLst/>
                <a:cs typeface="游明朝" panose="02020400000000000000" pitchFamily="18" charset="-128"/>
              </a:rPr>
              <a:t>2023</a:t>
            </a:r>
            <a:r>
              <a:rPr lang="ja-JP" altLang="ja-JP" b="1" u="sng" dirty="0">
                <a:effectLst/>
                <a:cs typeface="游明朝" panose="02020400000000000000" pitchFamily="18" charset="-128"/>
              </a:rPr>
              <a:t>年</a:t>
            </a:r>
            <a:r>
              <a:rPr lang="en-US" altLang="ja-JP" b="1" u="sng" dirty="0">
                <a:effectLst/>
                <a:cs typeface="游明朝" panose="02020400000000000000" pitchFamily="18" charset="-128"/>
              </a:rPr>
              <a:t>6</a:t>
            </a:r>
            <a:r>
              <a:rPr lang="ja-JP" altLang="ja-JP" b="1" u="sng" dirty="0">
                <a:effectLst/>
                <a:cs typeface="游明朝" panose="02020400000000000000" pitchFamily="18" charset="-128"/>
              </a:rPr>
              <a:t>月</a:t>
            </a:r>
            <a:r>
              <a:rPr lang="en-US" altLang="ja-JP" b="1" u="sng" dirty="0">
                <a:cs typeface="游明朝" panose="02020400000000000000" pitchFamily="18" charset="-128"/>
              </a:rPr>
              <a:t>30</a:t>
            </a:r>
            <a:r>
              <a:rPr lang="ja-JP" altLang="ja-JP" b="1" u="sng" dirty="0">
                <a:effectLst/>
                <a:cs typeface="游明朝" panose="02020400000000000000" pitchFamily="18" charset="-128"/>
              </a:rPr>
              <a:t>日（</a:t>
            </a:r>
            <a:r>
              <a:rPr lang="ja-JP" altLang="en-US" b="1" u="sng" dirty="0">
                <a:cs typeface="游明朝" panose="02020400000000000000" pitchFamily="18" charset="-128"/>
              </a:rPr>
              <a:t>金</a:t>
            </a:r>
            <a:r>
              <a:rPr lang="ja-JP" altLang="ja-JP" b="1" u="sng" dirty="0">
                <a:effectLst/>
                <a:cs typeface="游明朝" panose="02020400000000000000" pitchFamily="18" charset="-128"/>
              </a:rPr>
              <a:t>）</a:t>
            </a:r>
            <a:endParaRPr lang="ja-JP" altLang="ja-JP" dirty="0">
              <a:effectLst/>
              <a:cs typeface="Century" panose="02040604050505020304" pitchFamily="18" charset="0"/>
            </a:endParaRPr>
          </a:p>
          <a:p>
            <a:endParaRPr kumimoji="1" lang="ja-JP" altLang="en-US" dirty="0"/>
          </a:p>
        </p:txBody>
      </p:sp>
    </p:spTree>
    <p:extLst>
      <p:ext uri="{BB962C8B-B14F-4D97-AF65-F5344CB8AC3E}">
        <p14:creationId xmlns:p14="http://schemas.microsoft.com/office/powerpoint/2010/main" val="45558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03534D-4FB6-0B7B-9613-DFB0AC011530}"/>
              </a:ext>
            </a:extLst>
          </p:cNvPr>
          <p:cNvSpPr>
            <a:spLocks noGrp="1"/>
          </p:cNvSpPr>
          <p:nvPr>
            <p:ph type="title"/>
          </p:nvPr>
        </p:nvSpPr>
        <p:spPr/>
        <p:txBody>
          <a:bodyPr/>
          <a:lstStyle/>
          <a:p>
            <a:r>
              <a:rPr kumimoji="1" lang="ja-JP" altLang="en-US" dirty="0"/>
              <a:t>広告募集要項</a:t>
            </a:r>
          </a:p>
        </p:txBody>
      </p:sp>
      <p:sp>
        <p:nvSpPr>
          <p:cNvPr id="3" name="コンテンツ プレースホルダー 2">
            <a:extLst>
              <a:ext uri="{FF2B5EF4-FFF2-40B4-BE49-F238E27FC236}">
                <a16:creationId xmlns:a16="http://schemas.microsoft.com/office/drawing/2014/main" id="{57E190B1-06E9-1F02-CB27-2684999EF23C}"/>
              </a:ext>
            </a:extLst>
          </p:cNvPr>
          <p:cNvSpPr>
            <a:spLocks noGrp="1"/>
          </p:cNvSpPr>
          <p:nvPr>
            <p:ph idx="1"/>
          </p:nvPr>
        </p:nvSpPr>
        <p:spPr/>
        <p:txBody>
          <a:bodyPr>
            <a:normAutofit/>
          </a:bodyPr>
          <a:lstStyle/>
          <a:p>
            <a:pPr algn="l">
              <a:tabLst>
                <a:tab pos="1260475" algn="l"/>
              </a:tabLst>
            </a:pPr>
            <a:r>
              <a:rPr lang="ja-JP" altLang="ja-JP" b="1" dirty="0">
                <a:effectLst/>
                <a:cs typeface="游明朝" panose="02020400000000000000" pitchFamily="18" charset="-128"/>
              </a:rPr>
              <a:t>【広告媒体】</a:t>
            </a:r>
            <a:r>
              <a:rPr lang="ja-JP" altLang="ja-JP" dirty="0">
                <a:effectLst/>
                <a:cs typeface="游明朝" panose="02020400000000000000" pitchFamily="18" charset="-128"/>
              </a:rPr>
              <a:t>　　プログラム抄録集　サイズ</a:t>
            </a:r>
            <a:r>
              <a:rPr lang="en-US" altLang="ja-JP" dirty="0">
                <a:cs typeface="游明朝" panose="02020400000000000000" pitchFamily="18" charset="-128"/>
              </a:rPr>
              <a:t>A4</a:t>
            </a:r>
            <a:r>
              <a:rPr lang="ja-JP" altLang="ja-JP" dirty="0">
                <a:effectLst/>
                <a:cs typeface="游明朝" panose="02020400000000000000" pitchFamily="18" charset="-128"/>
              </a:rPr>
              <a:t>版 日本語</a:t>
            </a:r>
            <a:endParaRPr lang="ja-JP" altLang="ja-JP" dirty="0">
              <a:effectLst/>
              <a:cs typeface="Century" panose="02040604050505020304" pitchFamily="18" charset="0"/>
            </a:endParaRPr>
          </a:p>
          <a:p>
            <a:pPr indent="1085850" algn="l">
              <a:tabLst>
                <a:tab pos="628650" algn="l"/>
              </a:tabLst>
            </a:pPr>
            <a:r>
              <a:rPr lang="en-US" altLang="ja-JP" dirty="0">
                <a:effectLst/>
                <a:cs typeface="游明朝" panose="02020400000000000000" pitchFamily="18" charset="-128"/>
              </a:rPr>
              <a:t>※</a:t>
            </a:r>
            <a:r>
              <a:rPr lang="ja-JP" altLang="ja-JP" dirty="0">
                <a:effectLst/>
                <a:cs typeface="游明朝" panose="02020400000000000000" pitchFamily="18" charset="-128"/>
              </a:rPr>
              <a:t>掲載箇所につきましては、会長にご一任くださいますようお願い申し上げます</a:t>
            </a:r>
            <a:endParaRPr lang="ja-JP" altLang="ja-JP" dirty="0">
              <a:effectLst/>
              <a:cs typeface="Century" panose="02040604050505020304" pitchFamily="18" charset="0"/>
            </a:endParaRPr>
          </a:p>
          <a:p>
            <a:pPr algn="just">
              <a:tabLst>
                <a:tab pos="1260475" algn="l"/>
              </a:tabLst>
            </a:pPr>
            <a:r>
              <a:rPr lang="ja-JP" altLang="ja-JP" b="1" dirty="0">
                <a:effectLst/>
                <a:cs typeface="游明朝" panose="02020400000000000000" pitchFamily="18" charset="-128"/>
              </a:rPr>
              <a:t>【発行部数】 　　</a:t>
            </a:r>
            <a:r>
              <a:rPr lang="en-US" altLang="ja-JP" b="1" dirty="0">
                <a:cs typeface="游明朝" panose="02020400000000000000" pitchFamily="18" charset="-128"/>
              </a:rPr>
              <a:t>HP</a:t>
            </a:r>
            <a:r>
              <a:rPr lang="ja-JP" altLang="en-US" b="1" dirty="0">
                <a:cs typeface="游明朝" panose="02020400000000000000" pitchFamily="18" charset="-128"/>
              </a:rPr>
              <a:t>掲載［ダウンロード形式］</a:t>
            </a:r>
            <a:endParaRPr lang="ja-JP" altLang="ja-JP" dirty="0">
              <a:effectLst/>
              <a:cs typeface="Century" panose="02040604050505020304" pitchFamily="18" charset="0"/>
            </a:endParaRPr>
          </a:p>
          <a:p>
            <a:pPr algn="just">
              <a:tabLst>
                <a:tab pos="1260475" algn="l"/>
              </a:tabLst>
            </a:pPr>
            <a:r>
              <a:rPr lang="ja-JP" altLang="ja-JP" b="1" dirty="0">
                <a:effectLst/>
                <a:cs typeface="游明朝" panose="02020400000000000000" pitchFamily="18" charset="-128"/>
              </a:rPr>
              <a:t>【</a:t>
            </a:r>
            <a:r>
              <a:rPr lang="ja-JP" altLang="en-US" b="1" dirty="0">
                <a:effectLst/>
                <a:cs typeface="游明朝" panose="02020400000000000000" pitchFamily="18" charset="-128"/>
              </a:rPr>
              <a:t>閲覧</a:t>
            </a:r>
            <a:r>
              <a:rPr lang="ja-JP" altLang="ja-JP" b="1" dirty="0">
                <a:effectLst/>
                <a:cs typeface="游明朝" panose="02020400000000000000" pitchFamily="18" charset="-128"/>
              </a:rPr>
              <a:t>対象】 　　</a:t>
            </a:r>
            <a:r>
              <a:rPr lang="ja-JP" altLang="en-US" b="1" dirty="0">
                <a:cs typeface="游明朝" panose="02020400000000000000" pitchFamily="18" charset="-128"/>
              </a:rPr>
              <a:t>日本遺伝学会　第</a:t>
            </a:r>
            <a:r>
              <a:rPr lang="en-US" altLang="ja-JP" b="1" dirty="0">
                <a:cs typeface="游明朝" panose="02020400000000000000" pitchFamily="18" charset="-128"/>
              </a:rPr>
              <a:t>95</a:t>
            </a:r>
            <a:r>
              <a:rPr lang="ja-JP" altLang="en-US" b="1" dirty="0">
                <a:cs typeface="游明朝" panose="02020400000000000000" pitchFamily="18" charset="-128"/>
              </a:rPr>
              <a:t>回大会</a:t>
            </a:r>
            <a:r>
              <a:rPr lang="ja-JP" altLang="ja-JP" dirty="0">
                <a:effectLst/>
                <a:cs typeface="游明朝" panose="02020400000000000000" pitchFamily="18" charset="-128"/>
              </a:rPr>
              <a:t>　参加者および関係者</a:t>
            </a:r>
            <a:endParaRPr lang="ja-JP" altLang="ja-JP" dirty="0">
              <a:effectLst/>
              <a:cs typeface="Century" panose="02040604050505020304" pitchFamily="18" charset="0"/>
            </a:endParaRPr>
          </a:p>
          <a:p>
            <a:pPr algn="just">
              <a:tabLst>
                <a:tab pos="1260475" algn="l"/>
              </a:tabLst>
            </a:pPr>
            <a:r>
              <a:rPr lang="ja-JP" altLang="ja-JP" b="1" dirty="0">
                <a:effectLst/>
                <a:cs typeface="游明朝" panose="02020400000000000000" pitchFamily="18" charset="-128"/>
              </a:rPr>
              <a:t>【広告募集枠数・掲載料】 </a:t>
            </a:r>
            <a:endParaRPr lang="ja-JP" altLang="ja-JP" dirty="0">
              <a:effectLst/>
              <a:cs typeface="Century" panose="02040604050505020304" pitchFamily="18" charset="0"/>
            </a:endParaRPr>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pPr algn="just">
              <a:tabLst>
                <a:tab pos="1260475" algn="l"/>
              </a:tabLst>
            </a:pPr>
            <a:endParaRPr lang="en-US" altLang="ja-JP" b="1" dirty="0">
              <a:effectLst/>
              <a:cs typeface="游明朝" panose="02020400000000000000" pitchFamily="18" charset="-128"/>
            </a:endParaRPr>
          </a:p>
          <a:p>
            <a:pPr algn="just">
              <a:tabLst>
                <a:tab pos="1260475" algn="l"/>
              </a:tabLst>
            </a:pPr>
            <a:endParaRPr lang="en-US" altLang="ja-JP" b="1" dirty="0">
              <a:cs typeface="游明朝" panose="02020400000000000000" pitchFamily="18" charset="-128"/>
            </a:endParaRPr>
          </a:p>
          <a:p>
            <a:pPr algn="just">
              <a:tabLst>
                <a:tab pos="1260475" algn="l"/>
              </a:tabLst>
            </a:pPr>
            <a:r>
              <a:rPr lang="ja-JP" altLang="en-US" b="1" dirty="0">
                <a:cs typeface="游明朝" panose="02020400000000000000" pitchFamily="18" charset="-128"/>
              </a:rPr>
              <a:t>　＊</a:t>
            </a:r>
            <a:r>
              <a:rPr lang="ja-JP" altLang="en-US" sz="1100" b="0" i="0" u="none" strike="noStrike" baseline="0" dirty="0">
                <a:solidFill>
                  <a:srgbClr val="000000"/>
                </a:solidFill>
                <a:latin typeface="游明朝" panose="02020400000000000000" pitchFamily="18" charset="-128"/>
                <a:ea typeface="游明朝" panose="02020400000000000000" pitchFamily="18" charset="-128"/>
              </a:rPr>
              <a:t>大会</a:t>
            </a:r>
            <a:r>
              <a:rPr lang="en-US" altLang="ja-JP" sz="1100" b="0" i="0" u="none" strike="noStrike" baseline="0" dirty="0">
                <a:solidFill>
                  <a:srgbClr val="000000"/>
                </a:solidFill>
                <a:latin typeface="游明朝" panose="02020400000000000000" pitchFamily="18" charset="-128"/>
                <a:ea typeface="游明朝" panose="02020400000000000000" pitchFamily="18" charset="-128"/>
              </a:rPr>
              <a:t>HP</a:t>
            </a:r>
            <a:r>
              <a:rPr lang="ja-JP" altLang="en-US" sz="1100" b="0" i="0" u="none" strike="noStrike" baseline="0" dirty="0">
                <a:solidFill>
                  <a:srgbClr val="000000"/>
                </a:solidFill>
                <a:latin typeface="游明朝" panose="02020400000000000000" pitchFamily="18" charset="-128"/>
                <a:ea typeface="游明朝" panose="02020400000000000000" pitchFamily="18" charset="-128"/>
              </a:rPr>
              <a:t>のトップページにバナー掲載。バナーサイズ②または</a:t>
            </a:r>
            <a:r>
              <a:rPr lang="ja-JP" altLang="en-US" dirty="0">
                <a:solidFill>
                  <a:srgbClr val="000000"/>
                </a:solidFill>
                <a:latin typeface="游明朝" panose="02020400000000000000" pitchFamily="18" charset="-128"/>
                <a:ea typeface="游明朝" panose="02020400000000000000" pitchFamily="18" charset="-128"/>
              </a:rPr>
              <a:t>③</a:t>
            </a:r>
            <a:endParaRPr lang="en-US" altLang="ja-JP" b="1" dirty="0">
              <a:cs typeface="游明朝" panose="02020400000000000000" pitchFamily="18" charset="-128"/>
            </a:endParaRPr>
          </a:p>
          <a:p>
            <a:pPr algn="just">
              <a:tabLst>
                <a:tab pos="1260475" algn="l"/>
              </a:tabLst>
            </a:pPr>
            <a:endParaRPr lang="en-US" altLang="ja-JP" b="1" dirty="0">
              <a:cs typeface="游明朝" panose="02020400000000000000" pitchFamily="18" charset="-128"/>
            </a:endParaRPr>
          </a:p>
          <a:p>
            <a:pPr algn="just">
              <a:tabLst>
                <a:tab pos="1260475" algn="l"/>
              </a:tabLst>
            </a:pPr>
            <a:r>
              <a:rPr lang="ja-JP" altLang="ja-JP" b="1" dirty="0">
                <a:effectLst/>
                <a:cs typeface="游明朝" panose="02020400000000000000" pitchFamily="18" charset="-128"/>
              </a:rPr>
              <a:t>【申込締切日】　</a:t>
            </a:r>
            <a:r>
              <a:rPr lang="en-US" altLang="ja-JP" b="1" u="sng" dirty="0">
                <a:effectLst/>
                <a:cs typeface="游明朝" panose="02020400000000000000" pitchFamily="18" charset="-128"/>
              </a:rPr>
              <a:t>2023</a:t>
            </a:r>
            <a:r>
              <a:rPr lang="ja-JP" altLang="ja-JP" b="1" u="sng" dirty="0">
                <a:effectLst/>
                <a:cs typeface="游明朝" panose="02020400000000000000" pitchFamily="18" charset="-128"/>
              </a:rPr>
              <a:t>年</a:t>
            </a:r>
            <a:r>
              <a:rPr lang="en-US" altLang="ja-JP" b="1" u="sng" dirty="0">
                <a:cs typeface="游明朝" panose="02020400000000000000" pitchFamily="18" charset="-128"/>
              </a:rPr>
              <a:t>5</a:t>
            </a:r>
            <a:r>
              <a:rPr lang="ja-JP" altLang="ja-JP" b="1" u="sng" dirty="0">
                <a:effectLst/>
                <a:cs typeface="游明朝" panose="02020400000000000000" pitchFamily="18" charset="-128"/>
              </a:rPr>
              <a:t>月</a:t>
            </a:r>
            <a:r>
              <a:rPr lang="en-US" altLang="ja-JP" b="1" u="sng" dirty="0">
                <a:effectLst/>
                <a:cs typeface="游明朝" panose="02020400000000000000" pitchFamily="18" charset="-128"/>
              </a:rPr>
              <a:t>31</a:t>
            </a:r>
            <a:r>
              <a:rPr lang="ja-JP" altLang="ja-JP" b="1" u="sng" dirty="0">
                <a:effectLst/>
                <a:cs typeface="游明朝" panose="02020400000000000000" pitchFamily="18" charset="-128"/>
              </a:rPr>
              <a:t>日（</a:t>
            </a:r>
            <a:r>
              <a:rPr lang="ja-JP" altLang="en-US" b="1" u="sng" dirty="0">
                <a:effectLst/>
                <a:cs typeface="游明朝" panose="02020400000000000000" pitchFamily="18" charset="-128"/>
              </a:rPr>
              <a:t>水</a:t>
            </a:r>
            <a:r>
              <a:rPr lang="ja-JP" altLang="ja-JP" b="1" u="sng" dirty="0">
                <a:effectLst/>
                <a:cs typeface="游明朝" panose="02020400000000000000" pitchFamily="18" charset="-128"/>
              </a:rPr>
              <a:t>）</a:t>
            </a:r>
            <a:endParaRPr lang="ja-JP" altLang="ja-JP" dirty="0">
              <a:effectLst/>
              <a:cs typeface="Century" panose="02040604050505020304" pitchFamily="18" charset="0"/>
            </a:endParaRPr>
          </a:p>
          <a:p>
            <a:pPr algn="just">
              <a:tabLst>
                <a:tab pos="1260475" algn="l"/>
              </a:tabLst>
            </a:pPr>
            <a:r>
              <a:rPr lang="en-US" altLang="ja-JP" b="1" dirty="0">
                <a:effectLst/>
                <a:cs typeface="游明朝" panose="02020400000000000000" pitchFamily="18" charset="-128"/>
              </a:rPr>
              <a:t> </a:t>
            </a:r>
            <a:endParaRPr lang="ja-JP" altLang="ja-JP" dirty="0">
              <a:effectLst/>
              <a:cs typeface="Century" panose="02040604050505020304" pitchFamily="18" charset="0"/>
            </a:endParaRPr>
          </a:p>
          <a:p>
            <a:pPr algn="just">
              <a:tabLst>
                <a:tab pos="1260475" algn="l"/>
              </a:tabLst>
            </a:pPr>
            <a:r>
              <a:rPr lang="ja-JP" altLang="ja-JP" b="1" dirty="0">
                <a:effectLst/>
                <a:cs typeface="游明朝" panose="02020400000000000000" pitchFamily="18" charset="-128"/>
              </a:rPr>
              <a:t>【版下送付方法】</a:t>
            </a:r>
            <a:r>
              <a:rPr lang="ja-JP" altLang="ja-JP" dirty="0">
                <a:effectLst/>
                <a:cs typeface="游明朝" panose="02020400000000000000" pitchFamily="18" charset="-128"/>
              </a:rPr>
              <a:t>広告原稿は、版下もしくはデータ（イラストレーターデータ、</a:t>
            </a:r>
            <a:r>
              <a:rPr lang="en-US" altLang="ja-JP" dirty="0">
                <a:effectLst/>
                <a:cs typeface="游明朝" panose="02020400000000000000" pitchFamily="18" charset="-128"/>
              </a:rPr>
              <a:t>JPG</a:t>
            </a:r>
            <a:r>
              <a:rPr lang="ja-JP" altLang="ja-JP" dirty="0">
                <a:effectLst/>
                <a:cs typeface="游明朝" panose="02020400000000000000" pitchFamily="18" charset="-128"/>
              </a:rPr>
              <a:t>、</a:t>
            </a:r>
            <a:r>
              <a:rPr lang="en-US" altLang="ja-JP" dirty="0">
                <a:effectLst/>
                <a:cs typeface="游明朝" panose="02020400000000000000" pitchFamily="18" charset="-128"/>
              </a:rPr>
              <a:t>PDF</a:t>
            </a:r>
            <a:r>
              <a:rPr lang="ja-JP" altLang="ja-JP" dirty="0">
                <a:effectLst/>
                <a:cs typeface="游明朝" panose="02020400000000000000" pitchFamily="18" charset="-128"/>
              </a:rPr>
              <a:t>）を</a:t>
            </a:r>
            <a:endParaRPr lang="ja-JP" altLang="ja-JP" dirty="0">
              <a:effectLst/>
              <a:cs typeface="Century" panose="02040604050505020304" pitchFamily="18" charset="0"/>
            </a:endParaRPr>
          </a:p>
          <a:p>
            <a:pPr indent="1016000" algn="just">
              <a:tabLst>
                <a:tab pos="1260475" algn="l"/>
              </a:tabLst>
            </a:pPr>
            <a:r>
              <a:rPr lang="ja-JP" altLang="ja-JP" dirty="0">
                <a:effectLst/>
                <a:cs typeface="游明朝" panose="02020400000000000000" pitchFamily="18" charset="-128"/>
              </a:rPr>
              <a:t>郵送またはメール添付にてお送りください。</a:t>
            </a:r>
            <a:endParaRPr lang="en-US" altLang="ja-JP" dirty="0">
              <a:cs typeface="游明朝" panose="02020400000000000000" pitchFamily="18" charset="-128"/>
            </a:endParaRPr>
          </a:p>
          <a:p>
            <a:pPr indent="1016000" algn="just">
              <a:tabLst>
                <a:tab pos="1260475" algn="l"/>
              </a:tabLst>
            </a:pPr>
            <a:r>
              <a:rPr lang="en-US" altLang="ja-JP" b="1" dirty="0">
                <a:effectLst/>
                <a:cs typeface="游明朝" panose="02020400000000000000" pitchFamily="18" charset="-128"/>
              </a:rPr>
              <a:t> </a:t>
            </a:r>
            <a:endParaRPr lang="ja-JP" altLang="ja-JP" dirty="0">
              <a:effectLst/>
              <a:cs typeface="Century" panose="02040604050505020304" pitchFamily="18" charset="0"/>
            </a:endParaRPr>
          </a:p>
          <a:p>
            <a:pPr algn="just">
              <a:tabLst>
                <a:tab pos="1260475" algn="l"/>
              </a:tabLst>
            </a:pPr>
            <a:r>
              <a:rPr lang="ja-JP" altLang="ja-JP" b="1" dirty="0">
                <a:effectLst/>
                <a:cs typeface="游明朝" panose="02020400000000000000" pitchFamily="18" charset="-128"/>
              </a:rPr>
              <a:t>【版下送付先】</a:t>
            </a:r>
            <a:r>
              <a:rPr lang="ja-JP" altLang="en-US" b="1" dirty="0">
                <a:effectLst/>
                <a:cs typeface="游明朝" panose="02020400000000000000" pitchFamily="18" charset="-128"/>
              </a:rPr>
              <a:t>日本遺伝学会　第</a:t>
            </a:r>
            <a:r>
              <a:rPr lang="en-US" altLang="ja-JP" b="1" dirty="0">
                <a:effectLst/>
                <a:cs typeface="游明朝" panose="02020400000000000000" pitchFamily="18" charset="-128"/>
              </a:rPr>
              <a:t>95</a:t>
            </a:r>
            <a:r>
              <a:rPr lang="ja-JP" altLang="en-US" b="1" dirty="0">
                <a:effectLst/>
                <a:cs typeface="游明朝" panose="02020400000000000000" pitchFamily="18" charset="-128"/>
              </a:rPr>
              <a:t>回大会</a:t>
            </a:r>
            <a:r>
              <a:rPr lang="ja-JP" altLang="ja-JP" dirty="0">
                <a:effectLst/>
                <a:cs typeface="游明朝" panose="02020400000000000000" pitchFamily="18" charset="-128"/>
              </a:rPr>
              <a:t>　運営事務局　</a:t>
            </a:r>
            <a:endParaRPr lang="ja-JP" altLang="ja-JP" dirty="0">
              <a:effectLst/>
              <a:cs typeface="Century" panose="02040604050505020304" pitchFamily="18" charset="0"/>
            </a:endParaRPr>
          </a:p>
          <a:p>
            <a:pPr indent="1016000" algn="just">
              <a:tabLst>
                <a:tab pos="1260475" algn="l"/>
              </a:tabLst>
            </a:pPr>
            <a:r>
              <a:rPr lang="en-US" altLang="ja-JP" dirty="0">
                <a:effectLst/>
                <a:cs typeface="游明朝" panose="02020400000000000000" pitchFamily="18" charset="-128"/>
              </a:rPr>
              <a:t>E-mail</a:t>
            </a:r>
            <a:r>
              <a:rPr lang="ja-JP" altLang="ja-JP" dirty="0">
                <a:effectLst/>
                <a:cs typeface="游明朝" panose="02020400000000000000" pitchFamily="18" charset="-128"/>
              </a:rPr>
              <a:t>：</a:t>
            </a:r>
            <a:r>
              <a:rPr lang="en-US" altLang="ja-JP" dirty="0">
                <a:cs typeface="游明朝" panose="02020400000000000000" pitchFamily="18" charset="-128"/>
                <a:hlinkClick r:id="rId2"/>
              </a:rPr>
              <a:t>gsj95@csk-gs.com</a:t>
            </a:r>
            <a:endParaRPr lang="en-US" altLang="ja-JP" dirty="0">
              <a:cs typeface="游明朝" panose="02020400000000000000" pitchFamily="18" charset="-128"/>
            </a:endParaRPr>
          </a:p>
          <a:p>
            <a:pPr indent="1016000" algn="just">
              <a:tabLst>
                <a:tab pos="1260475" algn="l"/>
              </a:tabLst>
            </a:pPr>
            <a:r>
              <a:rPr lang="en-US" altLang="ja-JP" dirty="0">
                <a:effectLst/>
                <a:cs typeface="游明朝" panose="02020400000000000000" pitchFamily="18" charset="-128"/>
              </a:rPr>
              <a:t>※</a:t>
            </a:r>
            <a:r>
              <a:rPr lang="ja-JP" altLang="ja-JP" dirty="0">
                <a:effectLst/>
                <a:cs typeface="游明朝" panose="02020400000000000000" pitchFamily="18" charset="-128"/>
              </a:rPr>
              <a:t>郵送の際は下記住所へお願いいたします。</a:t>
            </a:r>
            <a:endParaRPr lang="ja-JP" altLang="ja-JP" dirty="0">
              <a:effectLst/>
              <a:cs typeface="Century" panose="02040604050505020304" pitchFamily="18" charset="0"/>
            </a:endParaRPr>
          </a:p>
          <a:p>
            <a:pPr>
              <a:lnSpc>
                <a:spcPct val="103000"/>
              </a:lnSpc>
              <a:spcAft>
                <a:spcPts val="270"/>
              </a:spcAft>
            </a:pPr>
            <a:endParaRPr lang="en-US" altLang="ja-JP" sz="1100" kern="100" dirty="0">
              <a:solidFill>
                <a:srgbClr val="000000"/>
              </a:solidFill>
              <a:effectLst/>
              <a:cs typeface="ＭＳ 明朝" panose="02020609040205080304" pitchFamily="17" charset="-128"/>
            </a:endParaRPr>
          </a:p>
        </p:txBody>
      </p:sp>
      <p:sp>
        <p:nvSpPr>
          <p:cNvPr id="5" name="正方形/長方形 4">
            <a:extLst>
              <a:ext uri="{FF2B5EF4-FFF2-40B4-BE49-F238E27FC236}">
                <a16:creationId xmlns:a16="http://schemas.microsoft.com/office/drawing/2014/main" id="{56477BDB-E202-6730-4296-DA3C720E3DF6}"/>
              </a:ext>
            </a:extLst>
          </p:cNvPr>
          <p:cNvSpPr/>
          <p:nvPr/>
        </p:nvSpPr>
        <p:spPr>
          <a:xfrm>
            <a:off x="767646" y="6759553"/>
            <a:ext cx="4899025" cy="12781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3000"/>
              </a:lnSpc>
              <a:spcAft>
                <a:spcPts val="270"/>
              </a:spcAft>
            </a:pPr>
            <a:r>
              <a:rPr lang="ja-JP" altLang="ja-JP" sz="1100" kern="100" dirty="0">
                <a:solidFill>
                  <a:srgbClr val="000000"/>
                </a:solidFill>
                <a:effectLst/>
                <a:latin typeface="BIZ UD明朝 Medium" panose="02020500000000000000" pitchFamily="17" charset="-128"/>
                <a:ea typeface="BIZ UD明朝 Medium" panose="02020500000000000000" pitchFamily="17" charset="-128"/>
                <a:cs typeface="ＭＳ 明朝" panose="02020609040205080304" pitchFamily="17" charset="-128"/>
              </a:rPr>
              <a:t>日本遺伝学会第</a:t>
            </a:r>
            <a:r>
              <a:rPr lang="en-US" altLang="ja-JP" sz="1100" kern="100" dirty="0">
                <a:solidFill>
                  <a:srgbClr val="000000"/>
                </a:solidFill>
                <a:latin typeface="BIZ UD明朝 Medium" panose="02020500000000000000" pitchFamily="17" charset="-128"/>
                <a:ea typeface="BIZ UD明朝 Medium" panose="02020500000000000000" pitchFamily="17" charset="-128"/>
                <a:cs typeface="ＭＳ 明朝" panose="02020609040205080304" pitchFamily="17" charset="-128"/>
              </a:rPr>
              <a:t>95</a:t>
            </a:r>
            <a:r>
              <a:rPr lang="ja-JP" altLang="ja-JP" sz="1100" kern="100" dirty="0">
                <a:solidFill>
                  <a:srgbClr val="000000"/>
                </a:solidFill>
                <a:effectLst/>
                <a:latin typeface="BIZ UD明朝 Medium" panose="02020500000000000000" pitchFamily="17" charset="-128"/>
                <a:ea typeface="BIZ UD明朝 Medium" panose="02020500000000000000" pitchFamily="17" charset="-128"/>
                <a:cs typeface="ＭＳ 明朝" panose="02020609040205080304" pitchFamily="17" charset="-128"/>
              </a:rPr>
              <a:t>回大会</a:t>
            </a:r>
            <a:r>
              <a:rPr lang="ja-JP" altLang="ja-JP" sz="1100" kern="100" dirty="0">
                <a:solidFill>
                  <a:srgbClr val="000000"/>
                </a:solidFill>
                <a:effectLst/>
                <a:latin typeface="BIZ UD明朝 Medium" panose="02020500000000000000" pitchFamily="17" charset="-128"/>
                <a:ea typeface="BIZ UD明朝 Medium" panose="02020500000000000000" pitchFamily="17" charset="-128"/>
                <a:cs typeface="Yu Gothic UI" panose="020B0500000000000000" pitchFamily="50" charset="-128"/>
              </a:rPr>
              <a:t> </a:t>
            </a:r>
            <a:r>
              <a:rPr lang="ja-JP" altLang="ja-JP" sz="1100" kern="100" dirty="0">
                <a:solidFill>
                  <a:srgbClr val="000000"/>
                </a:solidFill>
                <a:effectLst/>
                <a:latin typeface="BIZ UD明朝 Medium" panose="02020500000000000000" pitchFamily="17" charset="-128"/>
                <a:ea typeface="BIZ UD明朝 Medium" panose="02020500000000000000" pitchFamily="17" charset="-128"/>
                <a:cs typeface="ＭＳ 明朝" panose="02020609040205080304" pitchFamily="17" charset="-128"/>
              </a:rPr>
              <a:t>運営事務局</a:t>
            </a:r>
            <a:endParaRPr lang="ja-JP" altLang="ja-JP" sz="1100" kern="100" dirty="0">
              <a:solidFill>
                <a:srgbClr val="000000"/>
              </a:solidFill>
              <a:effectLst/>
              <a:latin typeface="BIZ UD明朝 Medium" panose="02020500000000000000" pitchFamily="17" charset="-128"/>
              <a:ea typeface="BIZ UD明朝 Medium" panose="02020500000000000000" pitchFamily="17" charset="-128"/>
            </a:endParaRPr>
          </a:p>
          <a:p>
            <a:pPr>
              <a:lnSpc>
                <a:spcPct val="103000"/>
              </a:lnSpc>
              <a:spcAft>
                <a:spcPts val="270"/>
              </a:spcAft>
            </a:pPr>
            <a:r>
              <a:rPr lang="ja-JP" altLang="ja-JP" sz="1100" kern="100" dirty="0">
                <a:solidFill>
                  <a:srgbClr val="000000"/>
                </a:solidFill>
                <a:effectLst/>
                <a:latin typeface="BIZ UD明朝 Medium" panose="02020500000000000000" pitchFamily="17" charset="-128"/>
                <a:ea typeface="BIZ UD明朝 Medium" panose="02020500000000000000" pitchFamily="17" charset="-128"/>
                <a:cs typeface="ＭＳ 明朝" panose="02020609040205080304" pitchFamily="17" charset="-128"/>
              </a:rPr>
              <a:t>株式会社コンベンションサポート九州　担当（松下） </a:t>
            </a:r>
            <a:endParaRPr lang="ja-JP" altLang="ja-JP" sz="1100" kern="100" dirty="0">
              <a:solidFill>
                <a:srgbClr val="000000"/>
              </a:solidFill>
              <a:effectLst/>
              <a:latin typeface="BIZ UD明朝 Medium" panose="02020500000000000000" pitchFamily="17" charset="-128"/>
              <a:ea typeface="BIZ UD明朝 Medium" panose="02020500000000000000" pitchFamily="17" charset="-128"/>
            </a:endParaRPr>
          </a:p>
          <a:p>
            <a:pPr>
              <a:lnSpc>
                <a:spcPct val="107000"/>
              </a:lnSpc>
              <a:spcAft>
                <a:spcPts val="290"/>
              </a:spcAft>
            </a:pPr>
            <a:r>
              <a:rPr lang="ja-JP"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a:t>
            </a:r>
            <a:r>
              <a:rPr lang="en-US"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862-0975</a:t>
            </a:r>
            <a:r>
              <a:rPr lang="ja-JP"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　熊本市中央区新屋敷</a:t>
            </a:r>
            <a:r>
              <a:rPr lang="en-US"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1-14-35</a:t>
            </a:r>
            <a:r>
              <a:rPr lang="ja-JP"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クロススクエア熊本九品寺</a:t>
            </a:r>
            <a:r>
              <a:rPr lang="en-US"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7F-F</a:t>
            </a:r>
          </a:p>
          <a:p>
            <a:pPr>
              <a:lnSpc>
                <a:spcPct val="107000"/>
              </a:lnSpc>
              <a:spcAft>
                <a:spcPts val="290"/>
              </a:spcAft>
            </a:pPr>
            <a:r>
              <a:rPr lang="en-US"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TEL</a:t>
            </a:r>
            <a:r>
              <a:rPr lang="ja-JP"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a:t>
            </a:r>
            <a:r>
              <a:rPr lang="en-US"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096-373-9188</a:t>
            </a:r>
            <a:r>
              <a:rPr lang="ja-JP"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　</a:t>
            </a:r>
            <a:r>
              <a:rPr lang="en-US"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FAX</a:t>
            </a:r>
            <a:r>
              <a:rPr lang="ja-JP"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a:t>
            </a:r>
            <a:r>
              <a:rPr lang="en-US" altLang="ja-JP" sz="1100" kern="0" dirty="0">
                <a:solidFill>
                  <a:srgbClr val="000000"/>
                </a:solidFill>
                <a:effectLst/>
                <a:latin typeface="BIZ UD明朝 Medium" panose="02020500000000000000" pitchFamily="17" charset="-128"/>
                <a:ea typeface="BIZ UD明朝 Medium" panose="02020500000000000000" pitchFamily="17" charset="-128"/>
                <a:cs typeface="ＭＳ Ｐゴシック" panose="020B0600070205080204" pitchFamily="50" charset="-128"/>
              </a:rPr>
              <a:t>096-373-9191</a:t>
            </a:r>
          </a:p>
        </p:txBody>
      </p:sp>
      <p:graphicFrame>
        <p:nvGraphicFramePr>
          <p:cNvPr id="4" name="オブジェクト 3">
            <a:extLst>
              <a:ext uri="{FF2B5EF4-FFF2-40B4-BE49-F238E27FC236}">
                <a16:creationId xmlns:a16="http://schemas.microsoft.com/office/drawing/2014/main" id="{FE1E400A-76DD-7B58-21D7-4C9D7D244292}"/>
              </a:ext>
            </a:extLst>
          </p:cNvPr>
          <p:cNvGraphicFramePr>
            <a:graphicFrameLocks noChangeAspect="1"/>
          </p:cNvGraphicFramePr>
          <p:nvPr>
            <p:extLst>
              <p:ext uri="{D42A27DB-BD31-4B8C-83A1-F6EECF244321}">
                <p14:modId xmlns:p14="http://schemas.microsoft.com/office/powerpoint/2010/main" val="3776631516"/>
              </p:ext>
            </p:extLst>
          </p:nvPr>
        </p:nvGraphicFramePr>
        <p:xfrm>
          <a:off x="264476" y="1905640"/>
          <a:ext cx="6354855" cy="1845905"/>
        </p:xfrm>
        <a:graphic>
          <a:graphicData uri="http://schemas.openxmlformats.org/presentationml/2006/ole">
            <mc:AlternateContent xmlns:mc="http://schemas.openxmlformats.org/markup-compatibility/2006">
              <mc:Choice xmlns:v="urn:schemas-microsoft-com:vml" Requires="v">
                <p:oleObj name="Worksheet" r:id="rId3" imgW="6530517" imgH="1897474" progId="Excel.Sheet.12">
                  <p:embed/>
                </p:oleObj>
              </mc:Choice>
              <mc:Fallback>
                <p:oleObj name="Worksheet" r:id="rId3" imgW="6530517" imgH="1897474" progId="Excel.Sheet.12">
                  <p:embed/>
                  <p:pic>
                    <p:nvPicPr>
                      <p:cNvPr id="0" name=""/>
                      <p:cNvPicPr/>
                      <p:nvPr/>
                    </p:nvPicPr>
                    <p:blipFill>
                      <a:blip r:embed="rId4"/>
                      <a:stretch>
                        <a:fillRect/>
                      </a:stretch>
                    </p:blipFill>
                    <p:spPr>
                      <a:xfrm>
                        <a:off x="264476" y="1905640"/>
                        <a:ext cx="6354855" cy="1845905"/>
                      </a:xfrm>
                      <a:prstGeom prst="rect">
                        <a:avLst/>
                      </a:prstGeom>
                    </p:spPr>
                  </p:pic>
                </p:oleObj>
              </mc:Fallback>
            </mc:AlternateContent>
          </a:graphicData>
        </a:graphic>
      </p:graphicFrame>
    </p:spTree>
    <p:extLst>
      <p:ext uri="{BB962C8B-B14F-4D97-AF65-F5344CB8AC3E}">
        <p14:creationId xmlns:p14="http://schemas.microsoft.com/office/powerpoint/2010/main" val="79622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000BD8-858B-C989-D1FD-6EA47AA0C682}"/>
              </a:ext>
            </a:extLst>
          </p:cNvPr>
          <p:cNvSpPr>
            <a:spLocks noGrp="1"/>
          </p:cNvSpPr>
          <p:nvPr>
            <p:ph type="title"/>
          </p:nvPr>
        </p:nvSpPr>
        <p:spPr/>
        <p:txBody>
          <a:bodyPr/>
          <a:lstStyle/>
          <a:p>
            <a:r>
              <a:rPr kumimoji="1" lang="ja-JP" altLang="en-US" dirty="0"/>
              <a:t>寄付金募集要項</a:t>
            </a:r>
          </a:p>
        </p:txBody>
      </p:sp>
      <p:sp>
        <p:nvSpPr>
          <p:cNvPr id="3" name="コンテンツ プレースホルダー 2">
            <a:extLst>
              <a:ext uri="{FF2B5EF4-FFF2-40B4-BE49-F238E27FC236}">
                <a16:creationId xmlns:a16="http://schemas.microsoft.com/office/drawing/2014/main" id="{DDB5682F-E345-48E7-417F-ECF625DA08C7}"/>
              </a:ext>
            </a:extLst>
          </p:cNvPr>
          <p:cNvSpPr>
            <a:spLocks noGrp="1"/>
          </p:cNvSpPr>
          <p:nvPr>
            <p:ph idx="1"/>
          </p:nvPr>
        </p:nvSpPr>
        <p:spPr/>
        <p:txBody>
          <a:bodyPr>
            <a:normAutofit/>
          </a:bodyPr>
          <a:lstStyle/>
          <a:p>
            <a:pPr algn="just"/>
            <a:r>
              <a:rPr lang="ja-JP" altLang="en-US" b="1" kern="100" dirty="0">
                <a:effectLst/>
                <a:cs typeface="ＭＳ 明朝" panose="02020609040205080304" pitchFamily="17" charset="-128"/>
              </a:rPr>
              <a:t>　</a:t>
            </a:r>
            <a:r>
              <a:rPr lang="ja-JP" altLang="ja-JP" b="1" kern="100" dirty="0">
                <a:effectLst/>
                <a:cs typeface="ＭＳ 明朝" panose="02020609040205080304" pitchFamily="17" charset="-128"/>
              </a:rPr>
              <a:t>【名　称】　</a:t>
            </a:r>
            <a:r>
              <a:rPr lang="ja-JP" altLang="en-US" b="1" kern="100" dirty="0">
                <a:effectLst/>
                <a:cs typeface="ＭＳ 明朝" panose="02020609040205080304" pitchFamily="17" charset="-128"/>
              </a:rPr>
              <a:t>日本遺伝学会第</a:t>
            </a:r>
            <a:r>
              <a:rPr lang="en-US" altLang="ja-JP" b="1" kern="100" dirty="0">
                <a:effectLst/>
                <a:cs typeface="ＭＳ 明朝" panose="02020609040205080304" pitchFamily="17" charset="-128"/>
              </a:rPr>
              <a:t>95</a:t>
            </a:r>
            <a:r>
              <a:rPr lang="ja-JP" altLang="en-US" b="1" kern="100" dirty="0">
                <a:effectLst/>
                <a:cs typeface="ＭＳ 明朝" panose="02020609040205080304" pitchFamily="17" charset="-128"/>
              </a:rPr>
              <a:t>回大会</a:t>
            </a:r>
            <a:endParaRPr lang="en-US" altLang="ja-JP" kern="100" dirty="0">
              <a:effectLst/>
              <a:cs typeface="ＭＳ 明朝" panose="02020609040205080304" pitchFamily="17" charset="-128"/>
            </a:endParaRPr>
          </a:p>
          <a:p>
            <a:pPr marL="190500" indent="-190500" algn="just"/>
            <a:r>
              <a:rPr lang="ja-JP" altLang="ja-JP" b="1" kern="100" dirty="0">
                <a:effectLst/>
                <a:cs typeface="ＭＳ 明朝" panose="02020609040205080304" pitchFamily="17" charset="-128"/>
              </a:rPr>
              <a:t>【</a:t>
            </a:r>
            <a:r>
              <a:rPr lang="ja-JP" altLang="en-US" b="1" kern="100" dirty="0">
                <a:effectLst/>
                <a:cs typeface="ＭＳ 明朝" panose="02020609040205080304" pitchFamily="17" charset="-128"/>
              </a:rPr>
              <a:t>大会委員長</a:t>
            </a:r>
            <a:r>
              <a:rPr lang="ja-JP" altLang="ja-JP" b="1" kern="100" dirty="0">
                <a:effectLst/>
                <a:cs typeface="ＭＳ 明朝" panose="02020609040205080304" pitchFamily="17" charset="-128"/>
              </a:rPr>
              <a:t>】</a:t>
            </a:r>
            <a:r>
              <a:rPr lang="ja-JP" altLang="ja-JP" kern="100" dirty="0">
                <a:solidFill>
                  <a:srgbClr val="000000"/>
                </a:solidFill>
                <a:effectLst/>
                <a:cs typeface="Yu Gothic UI" panose="020B0500000000000000" pitchFamily="50" charset="-128"/>
              </a:rPr>
              <a:t>荒木 喜美（熊本大学 生命資源研究・支援センター 疾患モデル分野 教授）</a:t>
            </a:r>
            <a:endParaRPr lang="en-US" altLang="ja-JP" kern="100" dirty="0">
              <a:solidFill>
                <a:srgbClr val="000000"/>
              </a:solidFill>
            </a:endParaRPr>
          </a:p>
          <a:p>
            <a:pPr algn="just"/>
            <a:r>
              <a:rPr lang="ja-JP" altLang="en-US" b="1" kern="100" dirty="0">
                <a:effectLst/>
                <a:cs typeface="ＭＳ 明朝" panose="02020609040205080304" pitchFamily="17" charset="-128"/>
              </a:rPr>
              <a:t>　</a:t>
            </a:r>
            <a:r>
              <a:rPr lang="ja-JP" altLang="ja-JP" b="1" kern="100" dirty="0">
                <a:effectLst/>
                <a:cs typeface="ＭＳ 明朝" panose="02020609040205080304" pitchFamily="17" charset="-128"/>
              </a:rPr>
              <a:t>【会　期】　</a:t>
            </a:r>
            <a:r>
              <a:rPr lang="ja-JP" altLang="ja-JP" sz="1100" kern="100" dirty="0">
                <a:solidFill>
                  <a:srgbClr val="000000"/>
                </a:solidFill>
                <a:effectLst/>
                <a:cs typeface="Yu Gothic UI" panose="020B0500000000000000" pitchFamily="50" charset="-128"/>
              </a:rPr>
              <a:t>令和</a:t>
            </a:r>
            <a:r>
              <a:rPr lang="en-US" altLang="ja-JP" sz="1100" kern="100" dirty="0">
                <a:solidFill>
                  <a:srgbClr val="000000"/>
                </a:solidFill>
                <a:effectLst/>
                <a:cs typeface="Yu Gothic UI" panose="020B0500000000000000" pitchFamily="50" charset="-128"/>
              </a:rPr>
              <a:t>5</a:t>
            </a:r>
            <a:r>
              <a:rPr lang="ja-JP" altLang="ja-JP" sz="1100" kern="100" dirty="0">
                <a:solidFill>
                  <a:srgbClr val="000000"/>
                </a:solidFill>
                <a:effectLst/>
                <a:cs typeface="Yu Gothic UI" panose="020B0500000000000000" pitchFamily="50" charset="-128"/>
              </a:rPr>
              <a:t>年</a:t>
            </a:r>
            <a:r>
              <a:rPr lang="en-US" altLang="ja-JP" sz="1100" kern="100" dirty="0">
                <a:solidFill>
                  <a:srgbClr val="000000"/>
                </a:solidFill>
                <a:cs typeface="Yu Gothic UI" panose="020B0500000000000000" pitchFamily="50" charset="-128"/>
              </a:rPr>
              <a:t>9</a:t>
            </a:r>
            <a:r>
              <a:rPr lang="ja-JP" altLang="ja-JP" sz="1100" kern="100" dirty="0">
                <a:solidFill>
                  <a:srgbClr val="000000"/>
                </a:solidFill>
                <a:effectLst/>
                <a:cs typeface="Yu Gothic UI" panose="020B0500000000000000" pitchFamily="50" charset="-128"/>
              </a:rPr>
              <a:t>月</a:t>
            </a:r>
            <a:r>
              <a:rPr lang="en-US" altLang="ja-JP" sz="1100" kern="100" dirty="0">
                <a:solidFill>
                  <a:srgbClr val="000000"/>
                </a:solidFill>
                <a:effectLst/>
                <a:cs typeface="Yu Gothic UI" panose="020B0500000000000000" pitchFamily="50" charset="-128"/>
              </a:rPr>
              <a:t>6</a:t>
            </a:r>
            <a:r>
              <a:rPr lang="ja-JP" altLang="ja-JP" sz="1100" kern="100" dirty="0">
                <a:solidFill>
                  <a:srgbClr val="000000"/>
                </a:solidFill>
                <a:effectLst/>
                <a:cs typeface="Yu Gothic UI" panose="020B0500000000000000" pitchFamily="50" charset="-128"/>
              </a:rPr>
              <a:t>日</a:t>
            </a:r>
            <a:r>
              <a:rPr lang="en-US" altLang="ja-JP" sz="1100" kern="100" dirty="0">
                <a:solidFill>
                  <a:srgbClr val="000000"/>
                </a:solidFill>
                <a:effectLst/>
                <a:cs typeface="Yu Gothic UI" panose="020B0500000000000000" pitchFamily="50" charset="-128"/>
              </a:rPr>
              <a:t>(</a:t>
            </a:r>
            <a:r>
              <a:rPr lang="ja-JP" altLang="ja-JP" sz="1100" kern="100" dirty="0">
                <a:solidFill>
                  <a:srgbClr val="000000"/>
                </a:solidFill>
                <a:effectLst/>
                <a:cs typeface="Yu Gothic UI" panose="020B0500000000000000" pitchFamily="50" charset="-128"/>
              </a:rPr>
              <a:t>水</a:t>
            </a:r>
            <a:r>
              <a:rPr lang="en-US" altLang="ja-JP" sz="1100" kern="100" dirty="0">
                <a:solidFill>
                  <a:srgbClr val="000000"/>
                </a:solidFill>
                <a:effectLst/>
                <a:cs typeface="Yu Gothic UI" panose="020B0500000000000000" pitchFamily="50" charset="-128"/>
              </a:rPr>
              <a:t>)</a:t>
            </a:r>
            <a:r>
              <a:rPr lang="ja-JP" altLang="ja-JP" sz="1100" kern="100" dirty="0">
                <a:solidFill>
                  <a:srgbClr val="000000"/>
                </a:solidFill>
                <a:effectLst/>
                <a:cs typeface="Yu Gothic UI" panose="020B0500000000000000" pitchFamily="50" charset="-128"/>
              </a:rPr>
              <a:t>〜</a:t>
            </a:r>
            <a:r>
              <a:rPr lang="en-US" altLang="ja-JP" sz="1100" kern="100" dirty="0">
                <a:solidFill>
                  <a:srgbClr val="000000"/>
                </a:solidFill>
                <a:effectLst/>
                <a:cs typeface="Yu Gothic UI" panose="020B0500000000000000" pitchFamily="50" charset="-128"/>
              </a:rPr>
              <a:t>8</a:t>
            </a:r>
            <a:r>
              <a:rPr lang="ja-JP" altLang="ja-JP" sz="1100" kern="100" dirty="0">
                <a:solidFill>
                  <a:srgbClr val="000000"/>
                </a:solidFill>
                <a:effectLst/>
                <a:cs typeface="Yu Gothic UI" panose="020B0500000000000000" pitchFamily="50" charset="-128"/>
              </a:rPr>
              <a:t>日</a:t>
            </a:r>
            <a:r>
              <a:rPr lang="en-US" altLang="ja-JP" sz="1100" kern="100" dirty="0">
                <a:solidFill>
                  <a:srgbClr val="000000"/>
                </a:solidFill>
                <a:effectLst/>
                <a:cs typeface="Yu Gothic UI" panose="020B0500000000000000" pitchFamily="50" charset="-128"/>
              </a:rPr>
              <a:t>(</a:t>
            </a:r>
            <a:r>
              <a:rPr lang="ja-JP" altLang="ja-JP" sz="1100" kern="100" dirty="0">
                <a:solidFill>
                  <a:srgbClr val="000000"/>
                </a:solidFill>
                <a:effectLst/>
                <a:cs typeface="Yu Gothic UI" panose="020B0500000000000000" pitchFamily="50" charset="-128"/>
              </a:rPr>
              <a:t>金</a:t>
            </a:r>
            <a:r>
              <a:rPr lang="en-US" altLang="ja-JP" sz="1100" kern="100" dirty="0">
                <a:solidFill>
                  <a:srgbClr val="000000"/>
                </a:solidFill>
                <a:effectLst/>
                <a:cs typeface="Yu Gothic UI" panose="020B0500000000000000" pitchFamily="50" charset="-128"/>
              </a:rPr>
              <a:t>)</a:t>
            </a:r>
            <a:r>
              <a:rPr lang="ja-JP" altLang="ja-JP" sz="1100" kern="100" dirty="0">
                <a:solidFill>
                  <a:srgbClr val="000000"/>
                </a:solidFill>
                <a:effectLst/>
                <a:cs typeface="Yu Gothic UI" panose="020B0500000000000000" pitchFamily="50" charset="-128"/>
              </a:rPr>
              <a:t>［</a:t>
            </a:r>
            <a:r>
              <a:rPr lang="en-US" altLang="ja-JP" sz="1100" kern="100" dirty="0">
                <a:solidFill>
                  <a:srgbClr val="000000"/>
                </a:solidFill>
                <a:effectLst/>
                <a:cs typeface="Yu Gothic UI" panose="020B0500000000000000" pitchFamily="50" charset="-128"/>
              </a:rPr>
              <a:t>9</a:t>
            </a:r>
            <a:r>
              <a:rPr lang="ja-JP" altLang="ja-JP" sz="1100" kern="100" dirty="0">
                <a:solidFill>
                  <a:srgbClr val="000000"/>
                </a:solidFill>
                <a:effectLst/>
                <a:cs typeface="Yu Gothic UI" panose="020B0500000000000000" pitchFamily="50" charset="-128"/>
              </a:rPr>
              <a:t>日（土）は公開市民講座］</a:t>
            </a:r>
            <a:endParaRPr lang="en-US" altLang="ja-JP" sz="1100" kern="100" dirty="0">
              <a:solidFill>
                <a:srgbClr val="000000"/>
              </a:solidFill>
            </a:endParaRPr>
          </a:p>
          <a:p>
            <a:pPr algn="just"/>
            <a:r>
              <a:rPr lang="ja-JP" altLang="en-US" b="1" kern="100" dirty="0">
                <a:effectLst/>
                <a:cs typeface="ＭＳ 明朝" panose="02020609040205080304" pitchFamily="17" charset="-128"/>
              </a:rPr>
              <a:t>　</a:t>
            </a:r>
            <a:r>
              <a:rPr lang="ja-JP" altLang="ja-JP" b="1" kern="100" dirty="0">
                <a:effectLst/>
                <a:cs typeface="ＭＳ 明朝" panose="02020609040205080304" pitchFamily="17" charset="-128"/>
              </a:rPr>
              <a:t>【会　場】　</a:t>
            </a:r>
            <a:r>
              <a:rPr lang="ja-JP" altLang="ja-JP" kern="100" dirty="0">
                <a:effectLst/>
                <a:cs typeface="ＭＳ 明朝" panose="02020609040205080304" pitchFamily="17" charset="-128"/>
              </a:rPr>
              <a:t>くまもと県民交流館パレア　熊本市中央区手取本町</a:t>
            </a:r>
            <a:r>
              <a:rPr lang="en-US" altLang="ja-JP" kern="100" dirty="0">
                <a:effectLst/>
                <a:cs typeface="ＭＳ 明朝" panose="02020609040205080304" pitchFamily="17" charset="-128"/>
              </a:rPr>
              <a:t>8</a:t>
            </a:r>
            <a:r>
              <a:rPr lang="ja-JP" altLang="ja-JP" kern="100" dirty="0">
                <a:effectLst/>
                <a:cs typeface="ＭＳ 明朝" panose="02020609040205080304" pitchFamily="17" charset="-128"/>
              </a:rPr>
              <a:t>番</a:t>
            </a:r>
            <a:r>
              <a:rPr lang="en-US" altLang="ja-JP" kern="100" dirty="0">
                <a:effectLst/>
                <a:cs typeface="ＭＳ 明朝" panose="02020609040205080304" pitchFamily="17" charset="-128"/>
              </a:rPr>
              <a:t>9</a:t>
            </a:r>
            <a:r>
              <a:rPr lang="ja-JP" altLang="ja-JP" kern="100" dirty="0">
                <a:effectLst/>
                <a:cs typeface="ＭＳ 明朝" panose="02020609040205080304" pitchFamily="17" charset="-128"/>
              </a:rPr>
              <a:t>号 　</a:t>
            </a:r>
            <a:r>
              <a:rPr lang="en-US" altLang="ja-JP" kern="100" dirty="0">
                <a:effectLst/>
                <a:cs typeface="ＭＳ 明朝" panose="02020609040205080304" pitchFamily="17" charset="-128"/>
              </a:rPr>
              <a:t>TEL</a:t>
            </a:r>
            <a:r>
              <a:rPr lang="ja-JP" altLang="ja-JP" kern="100" dirty="0">
                <a:effectLst/>
                <a:cs typeface="ＭＳ 明朝" panose="02020609040205080304" pitchFamily="17" charset="-128"/>
              </a:rPr>
              <a:t>：</a:t>
            </a:r>
            <a:r>
              <a:rPr lang="en-US" altLang="ja-JP" kern="100" dirty="0">
                <a:effectLst/>
                <a:cs typeface="ＭＳ 明朝" panose="02020609040205080304" pitchFamily="17" charset="-128"/>
              </a:rPr>
              <a:t>096-355-4300</a:t>
            </a:r>
            <a:endParaRPr lang="ja-JP" altLang="ja-JP" kern="100" dirty="0">
              <a:effectLst/>
              <a:cs typeface="ＭＳ 明朝" panose="02020609040205080304" pitchFamily="17" charset="-128"/>
            </a:endParaRPr>
          </a:p>
          <a:p>
            <a:pPr algn="just"/>
            <a:r>
              <a:rPr lang="ja-JP" altLang="ja-JP" b="1" kern="100" dirty="0">
                <a:effectLst/>
                <a:cs typeface="ＭＳ 明朝" panose="02020609040205080304" pitchFamily="17" charset="-128"/>
              </a:rPr>
              <a:t>【予定参加者</a:t>
            </a:r>
            <a:r>
              <a:rPr lang="ja-JP" altLang="ja-JP" b="1" kern="100">
                <a:effectLst/>
                <a:cs typeface="ＭＳ 明朝" panose="02020609040205080304" pitchFamily="17" charset="-128"/>
              </a:rPr>
              <a:t>】</a:t>
            </a:r>
            <a:r>
              <a:rPr lang="ja-JP" altLang="ja-JP" kern="100">
                <a:effectLst/>
                <a:cs typeface="ＭＳ 明朝" panose="02020609040205080304" pitchFamily="17" charset="-128"/>
              </a:rPr>
              <a:t>約</a:t>
            </a:r>
            <a:r>
              <a:rPr lang="en-US" altLang="ja-JP" kern="100" dirty="0">
                <a:cs typeface="ＭＳ 明朝" panose="02020609040205080304" pitchFamily="17" charset="-128"/>
              </a:rPr>
              <a:t>300</a:t>
            </a:r>
            <a:r>
              <a:rPr lang="ja-JP" altLang="ja-JP" kern="100">
                <a:effectLst/>
                <a:cs typeface="ＭＳ 明朝" panose="02020609040205080304" pitchFamily="17" charset="-128"/>
              </a:rPr>
              <a:t>名</a:t>
            </a:r>
            <a:endParaRPr lang="ja-JP" altLang="ja-JP" kern="100" dirty="0">
              <a:effectLst/>
              <a:cs typeface="ＭＳ 明朝" panose="02020609040205080304" pitchFamily="17" charset="-128"/>
            </a:endParaRPr>
          </a:p>
          <a:p>
            <a:r>
              <a:rPr lang="en-US" altLang="ja-JP" b="1" dirty="0">
                <a:effectLst/>
                <a:cs typeface="ＭＳ 明朝" panose="02020609040205080304" pitchFamily="17" charset="-128"/>
              </a:rPr>
              <a:t> </a:t>
            </a:r>
            <a:r>
              <a:rPr lang="ja-JP" altLang="ja-JP" b="1" dirty="0">
                <a:effectLst/>
                <a:cs typeface="ＭＳ 明朝" panose="02020609040205080304" pitchFamily="17" charset="-128"/>
              </a:rPr>
              <a:t>【収支予算】</a:t>
            </a:r>
            <a:r>
              <a:rPr lang="en-US" altLang="ja-JP" b="1" dirty="0">
                <a:effectLst/>
                <a:cs typeface="ＭＳ 明朝" panose="02020609040205080304" pitchFamily="17" charset="-128"/>
              </a:rPr>
              <a:t> </a:t>
            </a:r>
            <a:r>
              <a:rPr lang="ja-JP" altLang="ja-JP" dirty="0">
                <a:effectLst/>
                <a:cs typeface="ＭＳ 明朝" panose="02020609040205080304" pitchFamily="17" charset="-128"/>
              </a:rPr>
              <a:t>別紙資料</a:t>
            </a:r>
            <a:br>
              <a:rPr lang="en-US" altLang="ja-JP" dirty="0">
                <a:effectLst/>
                <a:cs typeface="ＭＳ 明朝" panose="02020609040205080304" pitchFamily="17" charset="-128"/>
              </a:rPr>
            </a:br>
            <a:endParaRPr lang="en-US" altLang="ja-JP" b="1" kern="100" dirty="0">
              <a:cs typeface="ＭＳ 明朝" panose="02020609040205080304" pitchFamily="17" charset="-128"/>
            </a:endParaRPr>
          </a:p>
          <a:p>
            <a:pPr algn="just"/>
            <a:r>
              <a:rPr lang="en-US" altLang="ja-JP" b="1" kern="100" dirty="0">
                <a:effectLst/>
                <a:cs typeface="ＭＳ 明朝" panose="02020609040205080304" pitchFamily="17" charset="-128"/>
              </a:rPr>
              <a:t>【</a:t>
            </a:r>
            <a:r>
              <a:rPr lang="ja-JP" altLang="ja-JP" b="1" kern="100" dirty="0">
                <a:effectLst/>
                <a:cs typeface="ＭＳ 明朝" panose="02020609040205080304" pitchFamily="17" charset="-128"/>
              </a:rPr>
              <a:t>寄付金募集要項】</a:t>
            </a:r>
            <a:endParaRPr lang="en-US" altLang="ja-JP" kern="100" dirty="0">
              <a:cs typeface="ＭＳ 明朝" panose="02020609040205080304" pitchFamily="17" charset="-128"/>
            </a:endParaRPr>
          </a:p>
          <a:p>
            <a:pPr algn="just"/>
            <a:r>
              <a:rPr lang="ja-JP" altLang="en-US" b="1" kern="100" dirty="0">
                <a:effectLst/>
                <a:cs typeface="ＭＳ 明朝" panose="02020609040205080304" pitchFamily="17" charset="-128"/>
              </a:rPr>
              <a:t>１</a:t>
            </a:r>
            <a:r>
              <a:rPr lang="en-US" altLang="ja-JP" b="1" kern="100" dirty="0">
                <a:effectLst/>
                <a:cs typeface="ＭＳ 明朝" panose="02020609040205080304" pitchFamily="17" charset="-128"/>
              </a:rPr>
              <a:t>. </a:t>
            </a:r>
            <a:r>
              <a:rPr lang="ja-JP" altLang="ja-JP" b="1" kern="100" dirty="0">
                <a:effectLst/>
                <a:cs typeface="ＭＳ 明朝" panose="02020609040205080304" pitchFamily="17" charset="-128"/>
              </a:rPr>
              <a:t>募金の名称　</a:t>
            </a:r>
            <a:r>
              <a:rPr lang="ja-JP" altLang="en-US" b="1" kern="100" dirty="0">
                <a:effectLst/>
                <a:cs typeface="ＭＳ 明朝" panose="02020609040205080304" pitchFamily="17" charset="-128"/>
              </a:rPr>
              <a:t>日本遺伝学会第</a:t>
            </a:r>
            <a:r>
              <a:rPr lang="en-US" altLang="ja-JP" b="1" kern="100" dirty="0">
                <a:effectLst/>
                <a:cs typeface="ＭＳ 明朝" panose="02020609040205080304" pitchFamily="17" charset="-128"/>
              </a:rPr>
              <a:t>95</a:t>
            </a:r>
            <a:r>
              <a:rPr lang="ja-JP" altLang="en-US" b="1" kern="100" dirty="0">
                <a:effectLst/>
                <a:cs typeface="ＭＳ 明朝" panose="02020609040205080304" pitchFamily="17" charset="-128"/>
              </a:rPr>
              <a:t>回大会</a:t>
            </a:r>
            <a:endParaRPr lang="ja-JP" altLang="ja-JP" kern="100" dirty="0">
              <a:effectLst/>
              <a:cs typeface="ＭＳ 明朝" panose="02020609040205080304" pitchFamily="17" charset="-128"/>
            </a:endParaRPr>
          </a:p>
          <a:p>
            <a:pPr marL="190500" indent="-190500" algn="just"/>
            <a:r>
              <a:rPr lang="ja-JP" altLang="ja-JP" kern="100" dirty="0">
                <a:effectLst/>
                <a:cs typeface="ＭＳ 明朝" panose="02020609040205080304" pitchFamily="17" charset="-128"/>
              </a:rPr>
              <a:t>　寄付金代表依頼者　</a:t>
            </a:r>
            <a:r>
              <a:rPr lang="ja-JP" altLang="ja-JP" kern="100" dirty="0">
                <a:solidFill>
                  <a:srgbClr val="000000"/>
                </a:solidFill>
                <a:effectLst/>
                <a:cs typeface="Yu Gothic UI" panose="020B0500000000000000" pitchFamily="50" charset="-128"/>
              </a:rPr>
              <a:t>荒木 喜美（熊本大学 生命資源研究・支援センター 疾患モデル分野 教授）</a:t>
            </a:r>
            <a:endParaRPr lang="en-US" altLang="ja-JP" kern="100" dirty="0">
              <a:solidFill>
                <a:srgbClr val="000000"/>
              </a:solidFill>
            </a:endParaRPr>
          </a:p>
          <a:p>
            <a:pPr marL="190500" indent="-190500" algn="just"/>
            <a:r>
              <a:rPr lang="ja-JP" altLang="en-US" b="1" kern="100" dirty="0">
                <a:effectLst/>
                <a:cs typeface="ＭＳ 明朝" panose="02020609040205080304" pitchFamily="17" charset="-128"/>
              </a:rPr>
              <a:t>２</a:t>
            </a:r>
            <a:r>
              <a:rPr lang="en-US" altLang="ja-JP" b="1" kern="100" dirty="0">
                <a:effectLst/>
                <a:cs typeface="ＭＳ 明朝" panose="02020609040205080304" pitchFamily="17" charset="-128"/>
              </a:rPr>
              <a:t>. </a:t>
            </a:r>
            <a:r>
              <a:rPr lang="ja-JP" altLang="en-US" b="1" kern="100">
                <a:effectLst/>
                <a:cs typeface="ＭＳ 明朝" panose="02020609040205080304" pitchFamily="17" charset="-128"/>
              </a:rPr>
              <a:t>寄付</a:t>
            </a:r>
            <a:r>
              <a:rPr lang="ja-JP" altLang="ja-JP" b="1" kern="100">
                <a:effectLst/>
                <a:cs typeface="ＭＳ 明朝" panose="02020609040205080304" pitchFamily="17" charset="-128"/>
              </a:rPr>
              <a:t>金額</a:t>
            </a:r>
            <a:r>
              <a:rPr lang="ja-JP" altLang="en-US" b="1" kern="100">
                <a:effectLst/>
                <a:cs typeface="ＭＳ 明朝" panose="02020609040205080304" pitchFamily="17" charset="-128"/>
              </a:rPr>
              <a:t>：</a:t>
            </a:r>
            <a:r>
              <a:rPr lang="ja-JP" altLang="ja-JP" b="1" kern="100">
                <a:effectLst/>
                <a:cs typeface="ＭＳ 明朝" panose="02020609040205080304" pitchFamily="17" charset="-128"/>
              </a:rPr>
              <a:t>　</a:t>
            </a:r>
            <a:r>
              <a:rPr lang="ja-JP" altLang="en-US" kern="100">
                <a:effectLst/>
                <a:cs typeface="ＭＳ 明朝" panose="02020609040205080304" pitchFamily="17" charset="-128"/>
              </a:rPr>
              <a:t>１口</a:t>
            </a:r>
            <a:r>
              <a:rPr lang="ja-JP" altLang="en-US" b="1" kern="100">
                <a:effectLst/>
                <a:cs typeface="ＭＳ 明朝" panose="02020609040205080304" pitchFamily="17" charset="-128"/>
              </a:rPr>
              <a:t>　</a:t>
            </a:r>
            <a:r>
              <a:rPr lang="en-US" altLang="ja-JP" kern="100" dirty="0">
                <a:cs typeface="ＭＳ 明朝" panose="02020609040205080304" pitchFamily="17" charset="-128"/>
              </a:rPr>
              <a:t>20,000</a:t>
            </a:r>
            <a:r>
              <a:rPr lang="ja-JP" altLang="en-US" kern="100">
                <a:cs typeface="ＭＳ 明朝" panose="02020609040205080304" pitchFamily="17" charset="-128"/>
              </a:rPr>
              <a:t>円</a:t>
            </a:r>
            <a:endParaRPr lang="en-US" altLang="ja-JP" kern="100" dirty="0">
              <a:effectLst/>
              <a:cs typeface="ＭＳ 明朝" panose="02020609040205080304" pitchFamily="17" charset="-128"/>
            </a:endParaRPr>
          </a:p>
          <a:p>
            <a:pPr marL="190500" indent="-190500" algn="just"/>
            <a:r>
              <a:rPr lang="ja-JP" altLang="en-US" b="1" kern="100" dirty="0">
                <a:effectLst/>
                <a:cs typeface="ＭＳ 明朝" panose="02020609040205080304" pitchFamily="17" charset="-128"/>
              </a:rPr>
              <a:t>３</a:t>
            </a:r>
            <a:r>
              <a:rPr lang="en-US" altLang="ja-JP" b="1" kern="100" dirty="0">
                <a:effectLst/>
                <a:cs typeface="ＭＳ 明朝" panose="02020609040205080304" pitchFamily="17" charset="-128"/>
              </a:rPr>
              <a:t>. </a:t>
            </a:r>
            <a:r>
              <a:rPr lang="ja-JP" altLang="ja-JP" b="1" kern="100" dirty="0">
                <a:effectLst/>
                <a:cs typeface="ＭＳ 明朝" panose="02020609040205080304" pitchFamily="17" charset="-128"/>
              </a:rPr>
              <a:t>寄付金の使途　</a:t>
            </a:r>
            <a:r>
              <a:rPr lang="ja-JP" altLang="en-US" b="1" kern="100" dirty="0">
                <a:effectLst/>
                <a:cs typeface="ＭＳ 明朝" panose="02020609040205080304" pitchFamily="17" charset="-128"/>
              </a:rPr>
              <a:t>日本遺伝学会第</a:t>
            </a:r>
            <a:r>
              <a:rPr lang="en-US" altLang="ja-JP" b="1" kern="100" dirty="0">
                <a:effectLst/>
                <a:cs typeface="ＭＳ 明朝" panose="02020609040205080304" pitchFamily="17" charset="-128"/>
              </a:rPr>
              <a:t>95</a:t>
            </a:r>
            <a:r>
              <a:rPr lang="ja-JP" altLang="en-US" b="1" kern="100" dirty="0">
                <a:effectLst/>
                <a:cs typeface="ＭＳ 明朝" panose="02020609040205080304" pitchFamily="17" charset="-128"/>
              </a:rPr>
              <a:t>回大会</a:t>
            </a:r>
            <a:r>
              <a:rPr lang="ja-JP" altLang="ja-JP" kern="100" dirty="0">
                <a:effectLst/>
                <a:cs typeface="ＭＳ 明朝" panose="02020609040205080304" pitchFamily="17" charset="-128"/>
              </a:rPr>
              <a:t>開催の為の費用</a:t>
            </a:r>
            <a:r>
              <a:rPr lang="ja-JP" altLang="ja-JP" kern="100">
                <a:effectLst/>
                <a:cs typeface="ＭＳ 明朝" panose="02020609040205080304" pitchFamily="17" charset="-128"/>
              </a:rPr>
              <a:t>に充当</a:t>
            </a:r>
            <a:endParaRPr lang="en-US" altLang="ja-JP" kern="100" dirty="0">
              <a:effectLst/>
              <a:cs typeface="ＭＳ 明朝" panose="02020609040205080304" pitchFamily="17" charset="-128"/>
            </a:endParaRPr>
          </a:p>
          <a:p>
            <a:pPr marL="190500" indent="-190500" algn="just"/>
            <a:r>
              <a:rPr lang="ja-JP" altLang="en-US" b="1" kern="100">
                <a:effectLst/>
                <a:cs typeface="ＭＳ 明朝" panose="02020609040205080304" pitchFamily="17" charset="-128"/>
              </a:rPr>
              <a:t>４</a:t>
            </a:r>
            <a:r>
              <a:rPr lang="en-US" altLang="ja-JP" b="1" kern="100" dirty="0">
                <a:effectLst/>
                <a:cs typeface="ＭＳ 明朝" panose="02020609040205080304" pitchFamily="17" charset="-128"/>
              </a:rPr>
              <a:t>. </a:t>
            </a:r>
            <a:r>
              <a:rPr lang="ja-JP" altLang="en-US" sz="1100" b="0" i="0" u="none" strike="noStrike" baseline="0">
                <a:solidFill>
                  <a:srgbClr val="000000"/>
                </a:solidFill>
                <a:latin typeface="游明朝" panose="02020400000000000000" pitchFamily="18" charset="-128"/>
                <a:ea typeface="游明朝" panose="02020400000000000000" pitchFamily="18" charset="-128"/>
              </a:rPr>
              <a:t>大会</a:t>
            </a:r>
            <a:r>
              <a:rPr lang="en-US" altLang="ja-JP" sz="1100" b="0" i="0" u="none" strike="noStrike" baseline="0" dirty="0">
                <a:solidFill>
                  <a:srgbClr val="000000"/>
                </a:solidFill>
                <a:latin typeface="游明朝" panose="02020400000000000000" pitchFamily="18" charset="-128"/>
                <a:ea typeface="游明朝" panose="02020400000000000000" pitchFamily="18" charset="-128"/>
              </a:rPr>
              <a:t>HP</a:t>
            </a:r>
            <a:r>
              <a:rPr lang="ja-JP" altLang="en-US" sz="1100" b="0" i="0" u="none" strike="noStrike" baseline="0">
                <a:solidFill>
                  <a:srgbClr val="000000"/>
                </a:solidFill>
                <a:latin typeface="游明朝" panose="02020400000000000000" pitchFamily="18" charset="-128"/>
                <a:ea typeface="游明朝" panose="02020400000000000000" pitchFamily="18" charset="-128"/>
              </a:rPr>
              <a:t>のトップページにバナー掲載。バナーサイズ</a:t>
            </a:r>
            <a:r>
              <a:rPr lang="ja-JP" altLang="en-US">
                <a:solidFill>
                  <a:srgbClr val="000000"/>
                </a:solidFill>
                <a:latin typeface="游明朝" panose="02020400000000000000" pitchFamily="18" charset="-128"/>
                <a:ea typeface="游明朝" panose="02020400000000000000" pitchFamily="18" charset="-128"/>
              </a:rPr>
              <a:t>③</a:t>
            </a:r>
            <a:endParaRPr lang="en-US" altLang="ja-JP" kern="100" dirty="0">
              <a:effectLst/>
              <a:cs typeface="ＭＳ 明朝" panose="02020609040205080304" pitchFamily="17" charset="-128"/>
            </a:endParaRPr>
          </a:p>
          <a:p>
            <a:pPr marL="190500" indent="-190500" algn="just"/>
            <a:r>
              <a:rPr lang="ja-JP" altLang="en-US" b="1" kern="100">
                <a:effectLst/>
                <a:cs typeface="ＭＳ 明朝" panose="02020609040205080304" pitchFamily="17" charset="-128"/>
              </a:rPr>
              <a:t>５</a:t>
            </a:r>
            <a:r>
              <a:rPr lang="en-US" altLang="ja-JP" b="1" kern="100" dirty="0">
                <a:effectLst/>
                <a:cs typeface="ＭＳ 明朝" panose="02020609040205080304" pitchFamily="17" charset="-128"/>
              </a:rPr>
              <a:t>. </a:t>
            </a:r>
            <a:r>
              <a:rPr lang="ja-JP" altLang="ja-JP" b="1" kern="100" dirty="0">
                <a:effectLst/>
                <a:cs typeface="ＭＳ 明朝" panose="02020609040205080304" pitchFamily="17" charset="-128"/>
              </a:rPr>
              <a:t>募金期間（申込書提出期限）</a:t>
            </a:r>
            <a:r>
              <a:rPr lang="en-US" altLang="ja-JP" kern="100" dirty="0">
                <a:effectLst/>
                <a:cs typeface="ＭＳ 明朝" panose="02020609040205080304" pitchFamily="17" charset="-128"/>
              </a:rPr>
              <a:t>2023</a:t>
            </a:r>
            <a:r>
              <a:rPr lang="ja-JP" altLang="ja-JP" kern="100" dirty="0">
                <a:effectLst/>
                <a:cs typeface="ＭＳ 明朝" panose="02020609040205080304" pitchFamily="17" charset="-128"/>
              </a:rPr>
              <a:t>年</a:t>
            </a:r>
            <a:r>
              <a:rPr lang="en-US" altLang="ja-JP" kern="100" dirty="0">
                <a:cs typeface="ＭＳ 明朝" panose="02020609040205080304" pitchFamily="17" charset="-128"/>
              </a:rPr>
              <a:t>7</a:t>
            </a:r>
            <a:r>
              <a:rPr lang="ja-JP" altLang="ja-JP" kern="100" dirty="0">
                <a:effectLst/>
                <a:cs typeface="ＭＳ 明朝" panose="02020609040205080304" pitchFamily="17" charset="-128"/>
              </a:rPr>
              <a:t>月</a:t>
            </a:r>
            <a:r>
              <a:rPr lang="en-US" altLang="ja-JP" kern="100" dirty="0">
                <a:cs typeface="ＭＳ 明朝" panose="02020609040205080304" pitchFamily="17" charset="-128"/>
              </a:rPr>
              <a:t>31</a:t>
            </a:r>
            <a:r>
              <a:rPr lang="ja-JP" altLang="ja-JP" kern="100" dirty="0">
                <a:effectLst/>
                <a:cs typeface="ＭＳ 明朝" panose="02020609040205080304" pitchFamily="17" charset="-128"/>
              </a:rPr>
              <a:t>日（</a:t>
            </a:r>
            <a:r>
              <a:rPr lang="ja-JP" altLang="en-US" kern="100" dirty="0">
                <a:effectLst/>
                <a:cs typeface="ＭＳ 明朝" panose="02020609040205080304" pitchFamily="17" charset="-128"/>
              </a:rPr>
              <a:t>月</a:t>
            </a:r>
            <a:r>
              <a:rPr lang="ja-JP" altLang="ja-JP" kern="100" dirty="0">
                <a:effectLst/>
                <a:cs typeface="ＭＳ 明朝" panose="02020609040205080304" pitchFamily="17" charset="-128"/>
              </a:rPr>
              <a:t>）</a:t>
            </a:r>
            <a:endParaRPr lang="en-US" altLang="ja-JP" kern="100" dirty="0">
              <a:effectLst/>
              <a:cs typeface="ＭＳ 明朝" panose="02020609040205080304" pitchFamily="17" charset="-128"/>
            </a:endParaRPr>
          </a:p>
          <a:p>
            <a:pPr marL="190500" indent="-190500" algn="just"/>
            <a:r>
              <a:rPr lang="ja-JP" altLang="en-US" b="1" kern="100">
                <a:effectLst/>
                <a:cs typeface="ＭＳ 明朝" panose="02020609040205080304" pitchFamily="17" charset="-128"/>
              </a:rPr>
              <a:t>６</a:t>
            </a:r>
            <a:r>
              <a:rPr lang="en-US" altLang="ja-JP" b="1" kern="100" dirty="0">
                <a:effectLst/>
                <a:cs typeface="ＭＳ 明朝" panose="02020609040205080304" pitchFamily="17" charset="-128"/>
              </a:rPr>
              <a:t>. </a:t>
            </a:r>
            <a:r>
              <a:rPr lang="ja-JP" altLang="ja-JP" b="1" kern="100">
                <a:effectLst/>
                <a:cs typeface="ＭＳ 明朝" panose="02020609040205080304" pitchFamily="17" charset="-128"/>
              </a:rPr>
              <a:t>お振込み先　</a:t>
            </a:r>
            <a:r>
              <a:rPr lang="ja-JP" altLang="en-US" b="1" kern="100" dirty="0">
                <a:highlight>
                  <a:srgbClr val="FFFF00"/>
                </a:highlight>
                <a:cs typeface="ＭＳ 明朝" panose="02020609040205080304" pitchFamily="17" charset="-128"/>
              </a:rPr>
              <a:t>熊本</a:t>
            </a:r>
            <a:r>
              <a:rPr lang="ja-JP" altLang="ja-JP" kern="100" dirty="0">
                <a:effectLst/>
                <a:highlight>
                  <a:srgbClr val="FFFF00"/>
                </a:highlight>
                <a:cs typeface="A-OTF 新丸ゴ Pro L"/>
              </a:rPr>
              <a:t>銀行　</a:t>
            </a:r>
            <a:r>
              <a:rPr lang="ja-JP" altLang="en-US" kern="100" dirty="0">
                <a:effectLst/>
                <a:highlight>
                  <a:srgbClr val="FFFF00"/>
                </a:highlight>
                <a:cs typeface="A-OTF 新丸ゴ Pro L"/>
              </a:rPr>
              <a:t>白山通</a:t>
            </a:r>
            <a:r>
              <a:rPr lang="ja-JP" altLang="ja-JP" kern="100" dirty="0">
                <a:effectLst/>
                <a:highlight>
                  <a:srgbClr val="FFFF00"/>
                </a:highlight>
                <a:cs typeface="A-OTF 新丸ゴ Pro L"/>
              </a:rPr>
              <a:t>支店</a:t>
            </a:r>
            <a:r>
              <a:rPr lang="ja-JP" altLang="en-US" kern="100" dirty="0">
                <a:highlight>
                  <a:srgbClr val="FFFF00"/>
                </a:highlight>
                <a:cs typeface="A-OTF 新丸ゴ Pro L"/>
              </a:rPr>
              <a:t>［１０８］</a:t>
            </a:r>
            <a:r>
              <a:rPr lang="ja-JP" altLang="ja-JP" kern="100" dirty="0">
                <a:effectLst/>
                <a:highlight>
                  <a:srgbClr val="FFFF00"/>
                </a:highlight>
                <a:cs typeface="A-OTF 新丸ゴ Pro L"/>
              </a:rPr>
              <a:t>　普通</a:t>
            </a:r>
            <a:r>
              <a:rPr lang="ja-JP" altLang="en-US" kern="100" dirty="0">
                <a:highlight>
                  <a:srgbClr val="FFFF00"/>
                </a:highlight>
                <a:cs typeface="A-OTF 新丸ゴ Pro L"/>
              </a:rPr>
              <a:t>３０９７５６０</a:t>
            </a:r>
            <a:endParaRPr lang="en-US" altLang="ja-JP" kern="100" dirty="0">
              <a:highlight>
                <a:srgbClr val="FFFF00"/>
              </a:highlight>
              <a:cs typeface="A-OTF 新丸ゴ Pro L"/>
            </a:endParaRPr>
          </a:p>
          <a:p>
            <a:pPr marL="190500" indent="-190500" algn="just"/>
            <a:r>
              <a:rPr lang="ja-JP" altLang="en-US" b="1" kern="100" dirty="0">
                <a:cs typeface="ＭＳ 明朝" panose="02020609040205080304" pitchFamily="17" charset="-128"/>
              </a:rPr>
              <a:t>　　　　　　　　</a:t>
            </a:r>
            <a:r>
              <a:rPr lang="ja-JP" altLang="en-US" b="1" kern="100" dirty="0">
                <a:effectLst/>
                <a:highlight>
                  <a:srgbClr val="FFFF00"/>
                </a:highlight>
                <a:cs typeface="ＭＳ 明朝" panose="02020609040205080304" pitchFamily="17" charset="-128"/>
              </a:rPr>
              <a:t>日本遺伝学会第</a:t>
            </a:r>
            <a:r>
              <a:rPr lang="en-US" altLang="ja-JP" b="1" kern="100" dirty="0">
                <a:effectLst/>
                <a:highlight>
                  <a:srgbClr val="FFFF00"/>
                </a:highlight>
                <a:cs typeface="ＭＳ 明朝" panose="02020609040205080304" pitchFamily="17" charset="-128"/>
              </a:rPr>
              <a:t>95</a:t>
            </a:r>
            <a:r>
              <a:rPr lang="ja-JP" altLang="en-US" b="1" kern="100" dirty="0">
                <a:effectLst/>
                <a:highlight>
                  <a:srgbClr val="FFFF00"/>
                </a:highlight>
                <a:cs typeface="ＭＳ 明朝" panose="02020609040205080304" pitchFamily="17" charset="-128"/>
              </a:rPr>
              <a:t>回大会運営事務局［ﾆﾎﾝｲﾃﾞﾝｶﾞﾂｶｲﾀﾞｲ</a:t>
            </a:r>
            <a:r>
              <a:rPr lang="en-US" altLang="ja-JP" b="1" kern="100" dirty="0">
                <a:effectLst/>
                <a:highlight>
                  <a:srgbClr val="FFFF00"/>
                </a:highlight>
                <a:cs typeface="ＭＳ 明朝" panose="02020609040205080304" pitchFamily="17" charset="-128"/>
              </a:rPr>
              <a:t>95</a:t>
            </a:r>
            <a:r>
              <a:rPr lang="ja-JP" altLang="en-US" b="1" kern="100" dirty="0">
                <a:effectLst/>
                <a:highlight>
                  <a:srgbClr val="FFFF00"/>
                </a:highlight>
                <a:cs typeface="ＭＳ 明朝" panose="02020609040205080304" pitchFamily="17" charset="-128"/>
              </a:rPr>
              <a:t>ｶｲﾀｲｶｲｳﾝｴｲｼﾞﾑｷﾖｸ］</a:t>
            </a:r>
            <a:endParaRPr lang="en-US" altLang="ja-JP" b="1" kern="100" dirty="0">
              <a:effectLst/>
              <a:highlight>
                <a:srgbClr val="FFFF00"/>
              </a:highlight>
              <a:cs typeface="ＭＳ 明朝" panose="02020609040205080304" pitchFamily="17" charset="-128"/>
            </a:endParaRPr>
          </a:p>
          <a:p>
            <a:pPr marL="190500" indent="-190500" algn="just"/>
            <a:r>
              <a:rPr lang="ja-JP" altLang="ja-JP" b="1" kern="100" dirty="0">
                <a:effectLst/>
                <a:cs typeface="ＭＳ 明朝" panose="02020609040205080304" pitchFamily="17" charset="-128"/>
              </a:rPr>
              <a:t>【プログラム】</a:t>
            </a:r>
            <a:endParaRPr lang="ja-JP" altLang="ja-JP" kern="100" dirty="0">
              <a:effectLst/>
              <a:cs typeface="ＭＳ 明朝" panose="02020609040205080304" pitchFamily="17" charset="-128"/>
            </a:endParaRPr>
          </a:p>
          <a:p>
            <a:pPr lvl="0" fontAlgn="base">
              <a:lnSpc>
                <a:spcPct val="107000"/>
              </a:lnSpc>
              <a:spcAft>
                <a:spcPts val="230"/>
              </a:spcAft>
              <a:buClr>
                <a:srgbClr val="000000"/>
              </a:buClr>
              <a:buSzPts val="1200"/>
            </a:pPr>
            <a:r>
              <a:rPr lang="ja-JP" altLang="ja-JP" sz="1100" b="1" u="none" strike="noStrike" kern="100" dirty="0">
                <a:effectLst/>
                <a:uFill>
                  <a:solidFill>
                    <a:srgbClr val="000000"/>
                  </a:solidFill>
                </a:uFill>
                <a:cs typeface="HG正楷書体-PRO" panose="03000600000000000000" pitchFamily="66" charset="-128"/>
              </a:rPr>
              <a:t>シンポジウム</a:t>
            </a:r>
            <a:r>
              <a:rPr lang="en-US" altLang="ja-JP" sz="1100" b="1" u="none" strike="noStrike" kern="100" dirty="0">
                <a:effectLst/>
                <a:uFill>
                  <a:solidFill>
                    <a:srgbClr val="000000"/>
                  </a:solidFill>
                </a:uFill>
                <a:cs typeface="HG正楷書体-PRO" panose="03000600000000000000" pitchFamily="66" charset="-128"/>
              </a:rPr>
              <a:t> </a:t>
            </a:r>
            <a:r>
              <a:rPr lang="ja-JP" altLang="en-US" sz="1100" b="1" u="none" strike="noStrike" kern="100" dirty="0">
                <a:effectLst/>
                <a:uFill>
                  <a:solidFill>
                    <a:srgbClr val="000000"/>
                  </a:solidFill>
                </a:uFill>
                <a:cs typeface="HG正楷書体-PRO" panose="03000600000000000000" pitchFamily="66" charset="-128"/>
              </a:rPr>
              <a:t>、</a:t>
            </a:r>
            <a:r>
              <a:rPr lang="ja-JP" altLang="ja-JP" sz="1100" b="1" u="none" strike="noStrike" kern="100" dirty="0">
                <a:effectLst/>
                <a:uFill>
                  <a:solidFill>
                    <a:srgbClr val="000000"/>
                  </a:solidFill>
                </a:uFill>
                <a:cs typeface="HG正楷書体-PRO" panose="03000600000000000000" pitchFamily="66" charset="-128"/>
              </a:rPr>
              <a:t>ワークショップ </a:t>
            </a:r>
            <a:r>
              <a:rPr lang="ja-JP" altLang="en-US" sz="1100" b="1" u="none" strike="noStrike" kern="100" dirty="0">
                <a:effectLst/>
                <a:uFill>
                  <a:solidFill>
                    <a:srgbClr val="000000"/>
                  </a:solidFill>
                </a:uFill>
                <a:cs typeface="HG正楷書体-PRO" panose="03000600000000000000" pitchFamily="66" charset="-128"/>
              </a:rPr>
              <a:t>、</a:t>
            </a:r>
            <a:r>
              <a:rPr lang="ja-JP" altLang="ja-JP" sz="1100" b="1" u="none" strike="noStrike" kern="100" dirty="0">
                <a:effectLst/>
                <a:uFill>
                  <a:solidFill>
                    <a:srgbClr val="000000"/>
                  </a:solidFill>
                </a:uFill>
                <a:cs typeface="HG正楷書体-PRO" panose="03000600000000000000" pitchFamily="66" charset="-128"/>
              </a:rPr>
              <a:t>一般演題</a:t>
            </a:r>
            <a:r>
              <a:rPr lang="ja-JP" altLang="en-US" b="1" kern="100" dirty="0">
                <a:uFill>
                  <a:solidFill>
                    <a:srgbClr val="000000"/>
                  </a:solidFill>
                </a:uFill>
                <a:cs typeface="HG正楷書体-PRO" panose="03000600000000000000" pitchFamily="66" charset="-128"/>
              </a:rPr>
              <a:t>、</a:t>
            </a:r>
            <a:r>
              <a:rPr lang="ja-JP" altLang="ja-JP" sz="1100" b="1" u="none" strike="noStrike" kern="100" dirty="0">
                <a:effectLst/>
                <a:uFill>
                  <a:solidFill>
                    <a:srgbClr val="000000"/>
                  </a:solidFill>
                </a:uFill>
                <a:cs typeface="HG正楷書体-PRO" panose="03000600000000000000" pitchFamily="66" charset="-128"/>
              </a:rPr>
              <a:t>ポスター</a:t>
            </a:r>
            <a:r>
              <a:rPr lang="ja-JP" altLang="en-US" sz="1100" b="1" u="none" strike="noStrike" kern="100" dirty="0">
                <a:effectLst/>
                <a:uFill>
                  <a:solidFill>
                    <a:srgbClr val="000000"/>
                  </a:solidFill>
                </a:uFill>
                <a:cs typeface="HG正楷書体-PRO" panose="03000600000000000000" pitchFamily="66" charset="-128"/>
              </a:rPr>
              <a:t>発表等</a:t>
            </a:r>
            <a:endParaRPr lang="ja-JP" altLang="ja-JP" sz="1100" b="1" u="none" strike="noStrike" kern="100" dirty="0">
              <a:effectLst/>
              <a:uFill>
                <a:solidFill>
                  <a:srgbClr val="000000"/>
                </a:solidFill>
              </a:uFill>
              <a:cs typeface="Wingdings" panose="05000000000000000000" pitchFamily="2" charset="2"/>
            </a:endParaRPr>
          </a:p>
        </p:txBody>
      </p:sp>
      <p:sp>
        <p:nvSpPr>
          <p:cNvPr id="4" name="正方形/長方形 3">
            <a:extLst>
              <a:ext uri="{FF2B5EF4-FFF2-40B4-BE49-F238E27FC236}">
                <a16:creationId xmlns:a16="http://schemas.microsoft.com/office/drawing/2014/main" id="{7654470F-C365-7D50-56F3-D4205D2776EC}"/>
              </a:ext>
            </a:extLst>
          </p:cNvPr>
          <p:cNvSpPr/>
          <p:nvPr/>
        </p:nvSpPr>
        <p:spPr>
          <a:xfrm>
            <a:off x="187651" y="7021687"/>
            <a:ext cx="6436434" cy="1529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3000"/>
              </a:lnSpc>
              <a:spcAft>
                <a:spcPts val="270"/>
              </a:spcAft>
            </a:pPr>
            <a:r>
              <a:rPr lang="ja-JP" altLang="en-US"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◆お問合せ◆</a:t>
            </a:r>
            <a:endParaRPr lang="en-US"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日本遺伝学会第</a:t>
            </a:r>
            <a:r>
              <a:rPr lang="en-US" altLang="ja-JP" sz="1100" kern="100" dirty="0">
                <a:solidFill>
                  <a:srgbClr val="000000"/>
                </a:solidFill>
                <a:latin typeface="BIZ UDゴシック" panose="020B0400000000000000" pitchFamily="49" charset="-128"/>
                <a:ea typeface="BIZ UDゴシック" panose="020B0400000000000000" pitchFamily="49" charset="-128"/>
                <a:cs typeface="ＭＳ 明朝" panose="02020609040205080304" pitchFamily="17" charset="-128"/>
              </a:rPr>
              <a:t>95</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回大会</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Yu Gothic UI" panose="020B0500000000000000" pitchFamily="50" charset="-128"/>
              </a:rPr>
              <a:t> </a:t>
            </a: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運営事務局</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3000"/>
              </a:lnSpc>
              <a:spcAft>
                <a:spcPts val="270"/>
              </a:spcAft>
            </a:pPr>
            <a:r>
              <a:rPr lang="ja-JP" altLang="ja-JP" sz="1100" kern="100" dirty="0">
                <a:solidFill>
                  <a:srgbClr val="000000"/>
                </a:solidFill>
                <a:effectLst/>
                <a:latin typeface="BIZ UDゴシック" panose="020B0400000000000000" pitchFamily="49" charset="-128"/>
                <a:ea typeface="BIZ UDゴシック" panose="020B0400000000000000" pitchFamily="49" charset="-128"/>
                <a:cs typeface="ＭＳ 明朝" panose="02020609040205080304" pitchFamily="17" charset="-128"/>
              </a:rPr>
              <a:t>株式会社コンベンションサポート九州　担当（松下） </a:t>
            </a:r>
            <a:endParaRPr lang="ja-JP" altLang="ja-JP" sz="1100" kern="100" dirty="0">
              <a:solidFill>
                <a:srgbClr val="000000"/>
              </a:solidFill>
              <a:effectLst/>
              <a:latin typeface="BIZ UDゴシック" panose="020B0400000000000000" pitchFamily="49" charset="-128"/>
              <a:ea typeface="BIZ UDゴシック" panose="020B0400000000000000" pitchFamily="49" charset="-128"/>
            </a:endParaRPr>
          </a:p>
          <a:p>
            <a:pPr>
              <a:lnSpc>
                <a:spcPct val="107000"/>
              </a:lnSpc>
              <a:spcAft>
                <a:spcPts val="290"/>
              </a:spcAft>
            </a:pP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862-0975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熊本市中央区新屋敷</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1-14-35</a:t>
            </a:r>
            <a:r>
              <a:rPr lang="ja-JP"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クロススクエア熊本九品寺</a:t>
            </a:r>
            <a:r>
              <a:rPr lang="en-US" altLang="ja-JP" sz="11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7F-F</a:t>
            </a:r>
          </a:p>
          <a:p>
            <a:pPr>
              <a:lnSpc>
                <a:spcPct val="107000"/>
              </a:lnSpc>
              <a:spcAft>
                <a:spcPts val="290"/>
              </a:spcAft>
            </a:pP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TEL</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096-373-9188 </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　</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FAX</a:t>
            </a:r>
            <a:r>
              <a:rPr lang="ja-JP"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a:t>
            </a:r>
            <a:r>
              <a:rPr lang="en-US" altLang="ja-JP" sz="1400" kern="0" dirty="0">
                <a:solidFill>
                  <a:srgbClr val="000000"/>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096-373-9191   E-mail:</a:t>
            </a:r>
            <a:r>
              <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hlinkClick r:id="rId2"/>
              </a:rPr>
              <a:t>gsj95@csk-gs.com</a:t>
            </a:r>
            <a:endParaRPr lang="en-US" altLang="ja-JP" sz="1400" dirty="0">
              <a:latin typeface="BIZ UDゴシック" panose="020B0400000000000000" pitchFamily="49" charset="-128"/>
              <a:ea typeface="BIZ UDゴシック" panose="020B0400000000000000" pitchFamily="49" charset="-128"/>
              <a:cs typeface="游明朝" panose="02020400000000000000" pitchFamily="18" charset="-128"/>
            </a:endParaRPr>
          </a:p>
        </p:txBody>
      </p:sp>
    </p:spTree>
    <p:extLst>
      <p:ext uri="{BB962C8B-B14F-4D97-AF65-F5344CB8AC3E}">
        <p14:creationId xmlns:p14="http://schemas.microsoft.com/office/powerpoint/2010/main" val="7538528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4146</TotalTime>
  <Words>2907</Words>
  <Application>Microsoft Office PowerPoint</Application>
  <PresentationFormat>画面に合わせる (4:3)</PresentationFormat>
  <Paragraphs>231</Paragraphs>
  <Slides>14</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3</vt:i4>
      </vt:variant>
      <vt:variant>
        <vt:lpstr>スライド タイトル</vt:lpstr>
      </vt:variant>
      <vt:variant>
        <vt:i4>14</vt:i4>
      </vt:variant>
    </vt:vector>
  </HeadingPairs>
  <TitlesOfParts>
    <vt:vector size="26" baseType="lpstr">
      <vt:lpstr>BIZ UDPゴシック</vt:lpstr>
      <vt:lpstr>BIZ UDゴシック</vt:lpstr>
      <vt:lpstr>BIZ UD明朝 Medium</vt:lpstr>
      <vt:lpstr>游ゴシック</vt:lpstr>
      <vt:lpstr>游明朝</vt:lpstr>
      <vt:lpstr>Arial</vt:lpstr>
      <vt:lpstr>Calibri</vt:lpstr>
      <vt:lpstr>Calibri Light</vt:lpstr>
      <vt:lpstr>Office テーマ</vt:lpstr>
      <vt:lpstr>シート</vt:lpstr>
      <vt:lpstr>Microsoft Excel ワークシート</vt:lpstr>
      <vt:lpstr>Worksheet</vt:lpstr>
      <vt:lpstr>日本遺伝学会第95回大会  【協賛趣意書】</vt:lpstr>
      <vt:lpstr>日本遺伝学会第95回大会支援のお願い</vt:lpstr>
      <vt:lpstr>事業計画書</vt:lpstr>
      <vt:lpstr>収支計画書</vt:lpstr>
      <vt:lpstr>共催ランチョンセミナー募集要項</vt:lpstr>
      <vt:lpstr>展示募集要項</vt:lpstr>
      <vt:lpstr>PowerPoint プレゼンテーション</vt:lpstr>
      <vt:lpstr>広告募集要項</vt:lpstr>
      <vt:lpstr>寄付金募集要項</vt:lpstr>
      <vt:lpstr>バナー掲載について</vt:lpstr>
      <vt:lpstr>共催セミナー申込書</vt:lpstr>
      <vt:lpstr>展示企業申込書</vt:lpstr>
      <vt:lpstr>抄録集広告掲載申込書</vt:lpstr>
      <vt:lpstr>寄付金申込書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日本遺伝学会第95回大会  【協賛趣意書】</dc:title>
  <dc:creator>コンベンションサポート 九州</dc:creator>
  <cp:lastModifiedBy>コンベンションサポート 九州</cp:lastModifiedBy>
  <cp:revision>19</cp:revision>
  <dcterms:created xsi:type="dcterms:W3CDTF">2022-08-29T05:04:07Z</dcterms:created>
  <dcterms:modified xsi:type="dcterms:W3CDTF">2023-01-19T08:22:04Z</dcterms:modified>
</cp:coreProperties>
</file>